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aleway"/>
      <p:regular r:id="rId33"/>
      <p:bold r:id="rId34"/>
      <p:italic r:id="rId35"/>
      <p:boldItalic r:id="rId36"/>
    </p:embeddedFont>
    <p:embeddedFont>
      <p:font typeface="Source Sans Pr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ourceSansPr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aleway-italic.fntdata"/><Relationship Id="rId12" Type="http://schemas.openxmlformats.org/officeDocument/2006/relationships/slide" Target="slides/slide7.xml"/><Relationship Id="rId34" Type="http://schemas.openxmlformats.org/officeDocument/2006/relationships/font" Target="fonts/Raleway-bold.fntdata"/><Relationship Id="rId15" Type="http://schemas.openxmlformats.org/officeDocument/2006/relationships/slide" Target="slides/slide10.xml"/><Relationship Id="rId37" Type="http://schemas.openxmlformats.org/officeDocument/2006/relationships/font" Target="fonts/SourceSansPro-regular.fntdata"/><Relationship Id="rId14" Type="http://schemas.openxmlformats.org/officeDocument/2006/relationships/slide" Target="slides/slide9.xml"/><Relationship Id="rId36" Type="http://schemas.openxmlformats.org/officeDocument/2006/relationships/font" Target="fonts/Raleway-boldItalic.fntdata"/><Relationship Id="rId17" Type="http://schemas.openxmlformats.org/officeDocument/2006/relationships/slide" Target="slides/slide12.xml"/><Relationship Id="rId39" Type="http://schemas.openxmlformats.org/officeDocument/2006/relationships/font" Target="fonts/SourceSansPro-italic.fntdata"/><Relationship Id="rId16" Type="http://schemas.openxmlformats.org/officeDocument/2006/relationships/slide" Target="slides/slide11.xml"/><Relationship Id="rId38" Type="http://schemas.openxmlformats.org/officeDocument/2006/relationships/font" Target="fonts/SourceSansPr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lleydog.com/glossary/definition.php?term=Intermittent+Reinforcement"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0386374d79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0386374d79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0386374d79_3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0386374d79_3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Daniel</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0386374d79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0386374d79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Source Sans Pro"/>
              <a:buChar char="●"/>
            </a:pPr>
            <a:r>
              <a:rPr lang="en" sz="1400">
                <a:solidFill>
                  <a:schemeClr val="dk1"/>
                </a:solidFill>
                <a:latin typeface="Source Sans Pro"/>
                <a:ea typeface="Source Sans Pro"/>
                <a:cs typeface="Source Sans Pro"/>
                <a:sym typeface="Source Sans Pro"/>
              </a:rPr>
              <a:t>Combined family and shelter view.</a:t>
            </a:r>
            <a:br>
              <a:rPr lang="en" sz="1400">
                <a:solidFill>
                  <a:schemeClr val="dk1"/>
                </a:solidFill>
                <a:latin typeface="Source Sans Pro"/>
                <a:ea typeface="Source Sans Pro"/>
                <a:cs typeface="Source Sans Pro"/>
                <a:sym typeface="Source Sans Pro"/>
              </a:rPr>
            </a:br>
            <a:r>
              <a:rPr lang="en" sz="1400">
                <a:solidFill>
                  <a:schemeClr val="dk1"/>
                </a:solidFill>
                <a:latin typeface="Source Sans Pro"/>
                <a:ea typeface="Source Sans Pro"/>
                <a:cs typeface="Source Sans Pro"/>
                <a:sym typeface="Source Sans Pro"/>
              </a:rPr>
              <a:t>(Dr. Burnett during work period)</a:t>
            </a:r>
            <a:endParaRPr sz="1400">
              <a:solidFill>
                <a:schemeClr val="dk1"/>
              </a:solidFill>
              <a:latin typeface="Source Sans Pro"/>
              <a:ea typeface="Source Sans Pro"/>
              <a:cs typeface="Source Sans Pro"/>
              <a:sym typeface="Source Sans Pro"/>
            </a:endParaRPr>
          </a:p>
          <a:p>
            <a:pPr indent="-317500" lvl="0" marL="457200" rtl="0" algn="l">
              <a:spcBef>
                <a:spcPts val="0"/>
              </a:spcBef>
              <a:spcAft>
                <a:spcPts val="0"/>
              </a:spcAft>
              <a:buClr>
                <a:schemeClr val="dk1"/>
              </a:buClr>
              <a:buSzPts val="1400"/>
              <a:buFont typeface="Source Sans Pro"/>
              <a:buChar char="●"/>
            </a:pPr>
            <a:r>
              <a:rPr lang="en" sz="1400">
                <a:solidFill>
                  <a:schemeClr val="dk1"/>
                </a:solidFill>
                <a:latin typeface="Source Sans Pro"/>
                <a:ea typeface="Source Sans Pro"/>
                <a:cs typeface="Source Sans Pro"/>
                <a:sym typeface="Source Sans Pro"/>
              </a:rPr>
              <a:t>“Last checked” and “last changed” banner: prevent repetitive checking.</a:t>
            </a:r>
            <a:br>
              <a:rPr lang="en" sz="1400">
                <a:solidFill>
                  <a:schemeClr val="dk1"/>
                </a:solidFill>
                <a:latin typeface="Source Sans Pro"/>
                <a:ea typeface="Source Sans Pro"/>
                <a:cs typeface="Source Sans Pro"/>
                <a:sym typeface="Source Sans Pro"/>
              </a:rPr>
            </a:br>
            <a:r>
              <a:rPr lang="en" sz="1400">
                <a:solidFill>
                  <a:schemeClr val="dk1"/>
                </a:solidFill>
                <a:latin typeface="Source Sans Pro"/>
                <a:ea typeface="Source Sans Pro"/>
                <a:cs typeface="Source Sans Pro"/>
                <a:sym typeface="Source Sans Pro"/>
              </a:rPr>
              <a:t>(Battery levels are critical, this is “intermittent reinforcement”) </a:t>
            </a:r>
            <a:r>
              <a:rPr lang="en" sz="1400" u="sng">
                <a:solidFill>
                  <a:schemeClr val="hlink"/>
                </a:solidFill>
                <a:latin typeface="Source Sans Pro"/>
                <a:ea typeface="Source Sans Pro"/>
                <a:cs typeface="Source Sans Pro"/>
                <a:sym typeface="Source Sans Pro"/>
                <a:hlinkClick r:id="rId2"/>
              </a:rPr>
              <a:t>https://www.alleydog.com/glossary/definition.php?term=Intermittent+Reinforcement</a:t>
            </a:r>
            <a:endParaRPr sz="1400">
              <a:solidFill>
                <a:schemeClr val="dk1"/>
              </a:solidFill>
              <a:latin typeface="Source Sans Pro"/>
              <a:ea typeface="Source Sans Pro"/>
              <a:cs typeface="Source Sans Pro"/>
              <a:sym typeface="Source Sans Pro"/>
            </a:endParaRPr>
          </a:p>
          <a:p>
            <a:pPr indent="-317500" lvl="0" marL="457200" rtl="0" algn="l">
              <a:spcBef>
                <a:spcPts val="0"/>
              </a:spcBef>
              <a:spcAft>
                <a:spcPts val="0"/>
              </a:spcAft>
              <a:buClr>
                <a:schemeClr val="dk1"/>
              </a:buClr>
              <a:buSzPts val="1400"/>
              <a:buFont typeface="Source Sans Pro"/>
              <a:buChar char="●"/>
            </a:pPr>
            <a:r>
              <a:rPr lang="en" sz="1400">
                <a:solidFill>
                  <a:schemeClr val="dk1"/>
                </a:solidFill>
                <a:latin typeface="Source Sans Pro"/>
                <a:ea typeface="Source Sans Pro"/>
                <a:cs typeface="Source Sans Pro"/>
                <a:sym typeface="Source Sans Pro"/>
              </a:rPr>
              <a:t>“There is an increased likelihood the desired behavior will continue with intermittent reinforcement conditioning and the behavior lasts longer than continuous reinforcement.”</a:t>
            </a:r>
            <a:endParaRPr sz="1400">
              <a:solidFill>
                <a:schemeClr val="dk1"/>
              </a:solidFill>
              <a:latin typeface="Source Sans Pro"/>
              <a:ea typeface="Source Sans Pro"/>
              <a:cs typeface="Source Sans Pro"/>
              <a:sym typeface="Source Sans Pro"/>
            </a:endParaRPr>
          </a:p>
          <a:p>
            <a:pPr indent="-317500" lvl="0" marL="457200" rtl="0" algn="l">
              <a:spcBef>
                <a:spcPts val="0"/>
              </a:spcBef>
              <a:spcAft>
                <a:spcPts val="0"/>
              </a:spcAft>
              <a:buClr>
                <a:schemeClr val="dk1"/>
              </a:buClr>
              <a:buSzPts val="1400"/>
              <a:buFont typeface="Source Sans Pro"/>
              <a:buChar char="●"/>
            </a:pPr>
            <a:r>
              <a:rPr lang="en" sz="1400">
                <a:solidFill>
                  <a:schemeClr val="dk1"/>
                </a:solidFill>
                <a:latin typeface="Source Sans Pro"/>
                <a:ea typeface="Source Sans Pro"/>
                <a:cs typeface="Source Sans Pro"/>
                <a:sym typeface="Source Sans Pro"/>
              </a:rPr>
              <a:t>Chat button immediately accessible</a:t>
            </a:r>
            <a:endParaRPr sz="1400">
              <a:solidFill>
                <a:schemeClr val="dk1"/>
              </a:solidFill>
              <a:latin typeface="Source Sans Pro"/>
              <a:ea typeface="Source Sans Pro"/>
              <a:cs typeface="Source Sans Pro"/>
              <a:sym typeface="Source Sans Pro"/>
            </a:endParaRPr>
          </a:p>
          <a:p>
            <a:pPr indent="0" lvl="0" marL="45720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0386374d79_3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0386374d79_3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0386374d79_3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0386374d79_3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a:t>
            </a:r>
            <a:r>
              <a:rPr lang="en"/>
              <a:t>decisions</a:t>
            </a:r>
            <a:r>
              <a:rPr lang="en"/>
              <a:t>: limited processing capacity (stress, anxiety) =&gt; avoid cluttering screen =&gt; limit number of names in list</a:t>
            </a:r>
            <a:endParaRPr/>
          </a:p>
          <a:p>
            <a:pPr indent="0" lvl="0" marL="0" rtl="0" algn="l">
              <a:spcBef>
                <a:spcPts val="0"/>
              </a:spcBef>
              <a:spcAft>
                <a:spcPts val="0"/>
              </a:spcAft>
              <a:buNone/>
            </a:pPr>
            <a:r>
              <a:rPr lang="en"/>
              <a:t>Users tend to feel a lack of control, and we don’t want to take away any </a:t>
            </a:r>
            <a:r>
              <a:rPr i="1" lang="en"/>
              <a:t>more</a:t>
            </a:r>
            <a:r>
              <a:rPr lang="en"/>
              <a:t> control: allow them to re-order the list </a:t>
            </a:r>
            <a:r>
              <a:rPr lang="en"/>
              <a:t>themselves</a:t>
            </a:r>
            <a:r>
              <a:rPr lang="en"/>
              <a:t> to see who’s on top.</a:t>
            </a:r>
            <a:endParaRPr/>
          </a:p>
          <a:p>
            <a:pPr indent="0" lvl="0" marL="0" rtl="0" algn="l">
              <a:spcBef>
                <a:spcPts val="0"/>
              </a:spcBef>
              <a:spcAft>
                <a:spcPts val="0"/>
              </a:spcAft>
              <a:buNone/>
            </a:pPr>
            <a:r>
              <a:rPr lang="en"/>
              <a:t>To avoid giving false hope, ensure that locations are of phones, and not of people. We don’t want a stolen phone to show up as mom!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0386374d79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0386374d79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endParaRPr/>
          </a:p>
          <a:p>
            <a:pPr indent="0" lvl="0" marL="0" rtl="0" algn="l">
              <a:spcBef>
                <a:spcPts val="0"/>
              </a:spcBef>
              <a:spcAft>
                <a:spcPts val="0"/>
              </a:spcAft>
              <a:buNone/>
            </a:pPr>
            <a:r>
              <a:rPr lang="en"/>
              <a:t>Pop up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0386374d79_3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0386374d79_3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endParaRPr/>
          </a:p>
          <a:p>
            <a:pPr indent="0" lvl="0" marL="0" rtl="0" algn="l">
              <a:spcBef>
                <a:spcPts val="0"/>
              </a:spcBef>
              <a:spcAft>
                <a:spcPts val="0"/>
              </a:spcAft>
              <a:buNone/>
            </a:pPr>
            <a:r>
              <a:rPr lang="en"/>
              <a:t>Design considerations: design gallery 2 said there was too much text on the screen. We let users </a:t>
            </a:r>
            <a:r>
              <a:rPr i="1" lang="en"/>
              <a:t>ask</a:t>
            </a:r>
            <a:r>
              <a:rPr lang="en"/>
              <a:t> for more text instead of showing all the information at once.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Affordance with Google Maps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0386374d79_3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0386374d79_3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endParaRPr/>
          </a:p>
          <a:p>
            <a:pPr indent="0" lvl="0" marL="0" rtl="0" algn="l">
              <a:spcBef>
                <a:spcPts val="0"/>
              </a:spcBef>
              <a:spcAft>
                <a:spcPts val="0"/>
              </a:spcAft>
              <a:buNone/>
            </a:pPr>
            <a:r>
              <a:rPr lang="en"/>
              <a:t>Regardless of how people want to process information they can use either or and the information is there.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Many natural disasters are basically a random sample of people! They have tims and abbies</a:t>
            </a:r>
            <a:endParaRPr/>
          </a:p>
          <a:p>
            <a:pPr indent="0" lvl="0" marL="0" rtl="0" algn="l">
              <a:spcBef>
                <a:spcPts val="0"/>
              </a:spcBef>
              <a:spcAft>
                <a:spcPts val="0"/>
              </a:spcAft>
              <a:buNone/>
            </a:pPr>
            <a:r>
              <a:rPr lang="en"/>
              <a:t>Tims/ Abbies have different information processing styles.</a:t>
            </a:r>
            <a:endParaRPr/>
          </a:p>
          <a:p>
            <a:pPr indent="-298450" lvl="0" marL="457200" rtl="0" algn="l">
              <a:spcBef>
                <a:spcPts val="0"/>
              </a:spcBef>
              <a:spcAft>
                <a:spcPts val="0"/>
              </a:spcAft>
              <a:buSzPts val="1100"/>
              <a:buChar char="●"/>
            </a:pPr>
            <a:r>
              <a:rPr lang="en"/>
              <a:t>Depth-first</a:t>
            </a:r>
            <a:endParaRPr/>
          </a:p>
          <a:p>
            <a:pPr indent="-298450" lvl="0" marL="457200" rtl="0" algn="l">
              <a:spcBef>
                <a:spcPts val="0"/>
              </a:spcBef>
              <a:spcAft>
                <a:spcPts val="0"/>
              </a:spcAft>
              <a:buSzPts val="1100"/>
              <a:buChar char="●"/>
            </a:pPr>
            <a:r>
              <a:rPr lang="en"/>
              <a:t>Breadth-first</a:t>
            </a:r>
            <a:endParaRPr/>
          </a:p>
          <a:p>
            <a:pPr indent="0" lvl="0" marL="0" rtl="0" algn="l">
              <a:spcBef>
                <a:spcPts val="0"/>
              </a:spcBef>
              <a:spcAft>
                <a:spcPts val="0"/>
              </a:spcAft>
              <a:buNone/>
            </a:pPr>
            <a:r>
              <a:rPr lang="en"/>
              <a:t>We support both, and no one style gets more info than the other.</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Consistency and standards are one of nielsen’ heuristics, o we make the list of people consistent with the information displayed on the map.</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0386374d79_3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0386374d79_3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Since the main screen is a map that contains both family members and shelters. We chose the map because it provides more complete information to our users and lets them make decisions that are based both on their family members and on the nearby safe locations. In addition, not needing to switch screens helps reduce battery usage.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0386374d79_3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0386374d79_3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Shelters are shown on the map along with family members. A user can then pan the map and look around to find a shelter that they like. Tapping the shelter marker on the map brings up a popup with the shelter’s name, rating. The rating is measured in stars because stars are a common system for reporting an abstract “quality” of something, and is found in widely used services like Google/Apple Maps and Yelp.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0386374d7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10386374d7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0386374d79_3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0386374d79_3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There will also be icons indicating what resources are available there (in the design, we have water, food, power, medical supplies, and hygiene products). RIght now we are aware that using the “gender” symbol might not be gender-inclusive. So even though the symbol is used in the design, we are on the lookout for something better.</a:t>
            </a: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0386374d79_3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0386374d79_3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0386374d79_3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0386374d79_3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0386374d79_3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0386374d79_3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Hold a point on screen or plus button, </a:t>
            </a:r>
            <a:endParaRPr/>
          </a:p>
          <a:p>
            <a:pPr indent="0" lvl="0" marL="0" rtl="0" algn="l">
              <a:spcBef>
                <a:spcPts val="0"/>
              </a:spcBef>
              <a:spcAft>
                <a:spcPts val="0"/>
              </a:spcAft>
              <a:buNone/>
            </a:pPr>
            <a:r>
              <a:rPr lang="en"/>
              <a:t>Users can add a shelter, set meeting point and report a danger area. </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0386374d79_3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0386374d79_3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Getting direction is also a important part of our app.</a:t>
            </a:r>
            <a:endParaRPr/>
          </a:p>
          <a:p>
            <a:pPr indent="0" lvl="0" marL="0" rtl="0" algn="l">
              <a:spcBef>
                <a:spcPts val="0"/>
              </a:spcBef>
              <a:spcAft>
                <a:spcPts val="0"/>
              </a:spcAft>
              <a:buNone/>
            </a:pPr>
            <a:r>
              <a:rPr lang="en"/>
              <a:t>Since we still need to lower the power consumption, we give users 3 options to get directions.</a:t>
            </a:r>
            <a:endParaRPr/>
          </a:p>
          <a:p>
            <a:pPr indent="0" lvl="0" marL="0" rtl="0" algn="l">
              <a:spcBef>
                <a:spcPts val="0"/>
              </a:spcBef>
              <a:spcAft>
                <a:spcPts val="0"/>
              </a:spcAft>
              <a:buNone/>
            </a:pPr>
            <a:r>
              <a:rPr lang="en"/>
              <a:t>First, we hope user can write directions on the paper so they don’t need to open the screen too frequently</a:t>
            </a:r>
            <a:endParaRPr/>
          </a:p>
          <a:p>
            <a:pPr indent="0" lvl="0" marL="0" rtl="0" algn="l">
              <a:spcBef>
                <a:spcPts val="0"/>
              </a:spcBef>
              <a:spcAft>
                <a:spcPts val="0"/>
              </a:spcAft>
              <a:buNone/>
            </a:pPr>
            <a:r>
              <a:rPr lang="en"/>
              <a:t>Second, we gonna try to help users to memorize it, which we are still trying to find some efficient way to make it works. </a:t>
            </a:r>
            <a:endParaRPr/>
          </a:p>
          <a:p>
            <a:pPr indent="0" lvl="0" marL="0" rtl="0" algn="l">
              <a:spcBef>
                <a:spcPts val="0"/>
              </a:spcBef>
              <a:spcAft>
                <a:spcPts val="0"/>
              </a:spcAft>
              <a:buNone/>
            </a:pPr>
            <a:r>
              <a:rPr lang="en"/>
              <a:t>Third, if users don’t care about battery, they can use GPS.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0386374d79_3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0386374d79_3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02af3eeaf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02af3eeaf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0440f4d2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0440f4d2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0386374d79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0386374d7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1"/>
              </a:buClr>
              <a:buSzPts val="1400"/>
              <a:buFont typeface="Source Sans Pro"/>
              <a:buChar char="●"/>
            </a:pPr>
            <a:r>
              <a:rPr lang="en" sz="1400">
                <a:solidFill>
                  <a:schemeClr val="dk1"/>
                </a:solidFill>
                <a:latin typeface="Source Sans Pro"/>
                <a:ea typeface="Source Sans Pro"/>
                <a:cs typeface="Source Sans Pro"/>
                <a:sym typeface="Source Sans Pro"/>
              </a:rPr>
              <a:t>r</a:t>
            </a:r>
            <a:endParaRPr sz="1400">
              <a:solidFill>
                <a:schemeClr val="dk1"/>
              </a:solidFill>
              <a:latin typeface="Source Sans Pro"/>
              <a:ea typeface="Source Sans Pro"/>
              <a:cs typeface="Source Sans Pro"/>
              <a:sym typeface="Source Sans Pro"/>
            </a:endParaRPr>
          </a:p>
          <a:p>
            <a:pPr indent="-317500" lvl="0" marL="457200" rtl="0" algn="l">
              <a:lnSpc>
                <a:spcPct val="115000"/>
              </a:lnSpc>
              <a:spcBef>
                <a:spcPts val="0"/>
              </a:spcBef>
              <a:spcAft>
                <a:spcPts val="0"/>
              </a:spcAft>
              <a:buClr>
                <a:schemeClr val="dk1"/>
              </a:buClr>
              <a:buSzPts val="1400"/>
              <a:buFont typeface="Source Sans Pro"/>
              <a:buChar char="●"/>
            </a:pPr>
            <a:r>
              <a:rPr lang="en" sz="1400">
                <a:solidFill>
                  <a:schemeClr val="dk1"/>
                </a:solidFill>
                <a:latin typeface="Source Sans Pro"/>
                <a:ea typeface="Source Sans Pro"/>
                <a:cs typeface="Source Sans Pro"/>
                <a:sym typeface="Source Sans Pro"/>
              </a:rPr>
              <a:t>In </a:t>
            </a:r>
            <a:r>
              <a:rPr i="1" lang="en" sz="1400">
                <a:solidFill>
                  <a:schemeClr val="dk1"/>
                </a:solidFill>
                <a:latin typeface="Source Sans Pro"/>
                <a:ea typeface="Source Sans Pro"/>
                <a:cs typeface="Source Sans Pro"/>
                <a:sym typeface="Source Sans Pro"/>
              </a:rPr>
              <a:t>Our Stories Beyond the Disaster </a:t>
            </a:r>
            <a:r>
              <a:rPr lang="en" sz="1400">
                <a:solidFill>
                  <a:schemeClr val="dk1"/>
                </a:solidFill>
                <a:latin typeface="Source Sans Pro"/>
                <a:ea typeface="Source Sans Pro"/>
                <a:cs typeface="Source Sans Pro"/>
                <a:sym typeface="Source Sans Pro"/>
              </a:rPr>
              <a:t>[20]: wildfire survivor describes unreliable memory</a:t>
            </a:r>
            <a:endParaRPr sz="1400">
              <a:solidFill>
                <a:schemeClr val="dk1"/>
              </a:solidFill>
              <a:latin typeface="Source Sans Pro"/>
              <a:ea typeface="Source Sans Pro"/>
              <a:cs typeface="Source Sans Pro"/>
              <a:sym typeface="Source Sans Pro"/>
            </a:endParaRPr>
          </a:p>
          <a:p>
            <a:pPr indent="-317500" lvl="0" marL="457200" rtl="0" algn="l">
              <a:lnSpc>
                <a:spcPct val="115000"/>
              </a:lnSpc>
              <a:spcBef>
                <a:spcPts val="0"/>
              </a:spcBef>
              <a:spcAft>
                <a:spcPts val="0"/>
              </a:spcAft>
              <a:buClr>
                <a:schemeClr val="dk1"/>
              </a:buClr>
              <a:buSzPts val="1400"/>
              <a:buFont typeface="Source Sans Pro"/>
              <a:buChar char="●"/>
            </a:pPr>
            <a:r>
              <a:rPr i="1" lang="en" sz="1400">
                <a:solidFill>
                  <a:schemeClr val="dk1"/>
                </a:solidFill>
                <a:latin typeface="Source Sans Pro"/>
                <a:ea typeface="Source Sans Pro"/>
                <a:cs typeface="Source Sans Pro"/>
                <a:sym typeface="Source Sans Pro"/>
              </a:rPr>
              <a:t>“Katrina Brain” [9] is a similar effect described in survivors of the 2005 hurricane</a:t>
            </a:r>
            <a:endParaRPr i="1" sz="1400">
              <a:solidFill>
                <a:schemeClr val="dk1"/>
              </a:solidFill>
              <a:latin typeface="Source Sans Pro"/>
              <a:ea typeface="Source Sans Pro"/>
              <a:cs typeface="Source Sans Pro"/>
              <a:sym typeface="Source Sans Pro"/>
            </a:endParaRPr>
          </a:p>
          <a:p>
            <a:pPr indent="-317500" lvl="0" marL="457200" rtl="0" algn="l">
              <a:lnSpc>
                <a:spcPct val="115000"/>
              </a:lnSpc>
              <a:spcBef>
                <a:spcPts val="0"/>
              </a:spcBef>
              <a:spcAft>
                <a:spcPts val="0"/>
              </a:spcAft>
              <a:buClr>
                <a:schemeClr val="dk1"/>
              </a:buClr>
              <a:buSzPts val="1400"/>
              <a:buFont typeface="Source Sans Pro"/>
              <a:buChar char="●"/>
            </a:pPr>
            <a:r>
              <a:rPr i="1" lang="en" sz="1400">
                <a:solidFill>
                  <a:schemeClr val="dk1"/>
                </a:solidFill>
                <a:latin typeface="Source Sans Pro"/>
                <a:ea typeface="Source Sans Pro"/>
                <a:cs typeface="Source Sans Pro"/>
                <a:sym typeface="Source Sans Pro"/>
              </a:rPr>
              <a:t>Concussion, which can occur during natural disasters</a:t>
            </a:r>
            <a:r>
              <a:rPr i="1" lang="en" sz="1400">
                <a:solidFill>
                  <a:srgbClr val="FF0000"/>
                </a:solidFill>
                <a:latin typeface="Source Sans Pro"/>
                <a:ea typeface="Source Sans Pro"/>
                <a:cs typeface="Source Sans Pro"/>
                <a:sym typeface="Source Sans Pro"/>
              </a:rPr>
              <a:t> </a:t>
            </a:r>
            <a:r>
              <a:rPr i="1" lang="en" sz="1400">
                <a:solidFill>
                  <a:schemeClr val="dk1"/>
                </a:solidFill>
                <a:latin typeface="Source Sans Pro"/>
                <a:ea typeface="Source Sans Pro"/>
                <a:cs typeface="Source Sans Pro"/>
                <a:sym typeface="Source Sans Pro"/>
              </a:rPr>
              <a:t>can have similar effects on short-term memory and attention.</a:t>
            </a:r>
            <a:endParaRPr i="1" sz="1400">
              <a:solidFill>
                <a:schemeClr val="dk1"/>
              </a:solidFill>
              <a:latin typeface="Source Sans Pro"/>
              <a:ea typeface="Source Sans Pro"/>
              <a:cs typeface="Source Sans Pro"/>
              <a:sym typeface="Source Sans Pro"/>
            </a:endParaRPr>
          </a:p>
          <a:p>
            <a:pPr indent="0" lvl="0" marL="0" rtl="0" algn="l">
              <a:lnSpc>
                <a:spcPct val="115000"/>
              </a:lnSpc>
              <a:spcBef>
                <a:spcPts val="1200"/>
              </a:spcBef>
              <a:spcAft>
                <a:spcPts val="0"/>
              </a:spcAft>
              <a:buNone/>
            </a:pPr>
            <a:r>
              <a:t/>
            </a:r>
            <a:endParaRPr i="1" sz="1400">
              <a:solidFill>
                <a:schemeClr val="dk1"/>
              </a:solidFill>
              <a:latin typeface="Source Sans Pro"/>
              <a:ea typeface="Source Sans Pro"/>
              <a:cs typeface="Source Sans Pro"/>
              <a:sym typeface="Source Sans Pro"/>
            </a:endParaRPr>
          </a:p>
          <a:p>
            <a:pPr indent="-317500" lvl="0" marL="457200" rtl="0" algn="l">
              <a:lnSpc>
                <a:spcPct val="115000"/>
              </a:lnSpc>
              <a:spcBef>
                <a:spcPts val="1200"/>
              </a:spcBef>
              <a:spcAft>
                <a:spcPts val="0"/>
              </a:spcAft>
              <a:buClr>
                <a:schemeClr val="dk1"/>
              </a:buClr>
              <a:buSzPts val="1400"/>
              <a:buFont typeface="Source Sans Pro"/>
              <a:buChar char="●"/>
            </a:pPr>
            <a:r>
              <a:rPr i="1" lang="en" sz="1400">
                <a:solidFill>
                  <a:schemeClr val="dk1"/>
                </a:solidFill>
                <a:latin typeface="Source Sans Pro"/>
                <a:ea typeface="Source Sans Pro"/>
                <a:cs typeface="Source Sans Pro"/>
                <a:sym typeface="Source Sans Pro"/>
              </a:rPr>
              <a:t>Most survivors of natural disasters report feelings of fear and anxiety [Source P.11, P.12, P.13]</a:t>
            </a:r>
            <a:endParaRPr i="1" sz="1400">
              <a:solidFill>
                <a:schemeClr val="dk1"/>
              </a:solidFill>
              <a:latin typeface="Source Sans Pro"/>
              <a:ea typeface="Source Sans Pro"/>
              <a:cs typeface="Source Sans Pro"/>
              <a:sym typeface="Source Sans Pro"/>
            </a:endParaRPr>
          </a:p>
          <a:p>
            <a:pPr indent="-317500" lvl="0" marL="457200" rtl="0" algn="l">
              <a:lnSpc>
                <a:spcPct val="115000"/>
              </a:lnSpc>
              <a:spcBef>
                <a:spcPts val="0"/>
              </a:spcBef>
              <a:spcAft>
                <a:spcPts val="0"/>
              </a:spcAft>
              <a:buClr>
                <a:schemeClr val="dk1"/>
              </a:buClr>
              <a:buSzPts val="1400"/>
              <a:buFont typeface="Source Sans Pro"/>
              <a:buChar char="●"/>
            </a:pPr>
            <a:r>
              <a:rPr i="1" lang="en" sz="1400">
                <a:solidFill>
                  <a:schemeClr val="dk1"/>
                </a:solidFill>
                <a:latin typeface="Source Sans Pro"/>
                <a:ea typeface="Source Sans Pro"/>
                <a:cs typeface="Source Sans Pro"/>
                <a:sym typeface="Source Sans Pro"/>
              </a:rPr>
              <a:t>Anxiety has negative effects on attention and spatial navigation, among other things [Source P.29]</a:t>
            </a:r>
            <a:endParaRPr i="1" sz="1400">
              <a:solidFill>
                <a:schemeClr val="dk1"/>
              </a:solidFill>
              <a:latin typeface="Source Sans Pro"/>
              <a:ea typeface="Source Sans Pro"/>
              <a:cs typeface="Source Sans Pro"/>
              <a:sym typeface="Source Sans Pr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0386374d7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0386374d79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A survivor of bushfires has said, “nothing feels safe anymore”. [20]</a:t>
            </a:r>
            <a:endParaRPr/>
          </a:p>
          <a:p>
            <a:pPr indent="-298450" lvl="0" marL="457200" rtl="0" algn="l">
              <a:spcBef>
                <a:spcPts val="0"/>
              </a:spcBef>
              <a:spcAft>
                <a:spcPts val="0"/>
              </a:spcAft>
              <a:buSzPts val="1100"/>
              <a:buChar char="●"/>
            </a:pPr>
            <a:r>
              <a:rPr lang="en"/>
              <a:t>The abstract from an interview with a Katrina survivor mentions: “After Katrina, people were distressed, crying , while waiting for rescue.” [7]</a:t>
            </a:r>
            <a:endParaRPr/>
          </a:p>
          <a:p>
            <a:pPr indent="-298450" lvl="0" marL="457200" rtl="0" algn="l">
              <a:spcBef>
                <a:spcPts val="0"/>
              </a:spcBef>
              <a:spcAft>
                <a:spcPts val="0"/>
              </a:spcAft>
              <a:buSzPts val="1100"/>
              <a:buChar char="●"/>
            </a:pPr>
            <a:r>
              <a:rPr lang="en"/>
              <a:t>Another Katrina survivor: “I was crying and just wishing that we were with  the rest of my family somewhere safe”. [8]</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Traumatic stress appears to be mediated by loss of control over fear induced by exposure to unpredictable and uncontrollable earthquakes. [1]</a:t>
            </a:r>
            <a:endParaRPr/>
          </a:p>
          <a:p>
            <a:pPr indent="-298450" lvl="0" marL="457200" rtl="0" algn="l">
              <a:spcBef>
                <a:spcPts val="0"/>
              </a:spcBef>
              <a:spcAft>
                <a:spcPts val="0"/>
              </a:spcAft>
              <a:buSzPts val="1100"/>
              <a:buChar char="●"/>
            </a:pPr>
            <a:r>
              <a:rPr lang="en"/>
              <a:t>Disasters are mostly unpredictable, which leaves the victims in a state of shock. [29]</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0386374d79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0386374d79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Hunger:</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Natural disasters can seriously impair food stores and distribution, which may lead to widespread hunger [32].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In addition, consequences of natural disasters may make it more difficult for survivors to procure food [31].</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Hunger causes the body to break down muscle, and causes fatigue [18].</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Water sources can be limited as well, as in Katrina [7], where an interviewee reports not having clean water.</a:t>
            </a:r>
            <a:endParaRPr>
              <a:solidFill>
                <a:schemeClr val="dk1"/>
              </a:solidFill>
            </a:endParaRPr>
          </a:p>
          <a:p>
            <a:pPr indent="0" lvl="0" marL="0" rtl="0" algn="l">
              <a:lnSpc>
                <a:spcPct val="115000"/>
              </a:lnSpc>
              <a:spcBef>
                <a:spcPts val="1200"/>
              </a:spcBef>
              <a:spcAft>
                <a:spcPts val="0"/>
              </a:spcAft>
              <a:buNone/>
            </a:pPr>
            <a:r>
              <a:rPr lang="en">
                <a:solidFill>
                  <a:schemeClr val="dk1"/>
                </a:solidFill>
              </a:rPr>
              <a:t>Injuries: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most common injury-related diagnoses were fractures/dislocations, wound infections, and head, face, and brain injuries. [24]</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These three injury categories are consistent with patient failure to receive timely medical treatment and with evacuee exposure to environmental conditions.[21]</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I'm going to talk about some of the potential physical injuries that can be caused by hurricanes. So what could go wrong during a hurricane? Basically anything. Windows get shattered, glass pieces flying, people get cut and their blood is everywhere on the floor. In fact, findings from research about Hurricane Katrina suggested that one of the most common mechanisms of injuries during a hurricane are cut, pierce or stab, which make up about 20%. 20% are due to falls and 9% are bites &amp; stings. And with blood lying on the floor, the floor becomes slippery and that is a risk to Samantha and other people in the room. There are risks of fractures, dislocations, wound infections, and head injuries.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Conveniently, falls are also the most common cause of concussion during a natural disaster. A concussion is a traumatic brain injury that affects your brain function. Effects of concussion are usually temporary but can include headaches and problems with concentration, memory, balance, and coordination. Samantha and people in the room should be in a state of panic right now and the lack of focus would impact their abilities to perform any task.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lang="en">
                <a:solidFill>
                  <a:schemeClr val="dk1"/>
                </a:solidFill>
              </a:rPr>
              <a:t>People who didn’t evacuate: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Green has cerebral palsy, a non-progressive motor disorder, and with her condition comes additional considerations when deciding if and when to evacuate. [14]</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Households with a disabled member: lower evacuation rates, waited longer to evacuate, cited transport and lack of shelter as the barriers to evacuation, and were 50% more likely to sustain property damage. [15]</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0386374d7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0386374d7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[differently abled] </a:t>
            </a:r>
            <a:r>
              <a:rPr lang="en" sz="1000">
                <a:solidFill>
                  <a:schemeClr val="dk1"/>
                </a:solidFill>
                <a:latin typeface="Source Sans Pro"/>
                <a:ea typeface="Source Sans Pro"/>
                <a:cs typeface="Source Sans Pro"/>
                <a:sym typeface="Source Sans Pro"/>
              </a:rPr>
              <a:t>Disaster survival improved by preparedness measures, strong personal networks and help from first responders. [15]</a:t>
            </a:r>
            <a:endParaRPr sz="1000">
              <a:solidFill>
                <a:schemeClr val="dk1"/>
              </a:solidFill>
              <a:latin typeface="Source Sans Pro"/>
              <a:ea typeface="Source Sans Pro"/>
              <a:cs typeface="Source Sans Pro"/>
              <a:sym typeface="Source Sans Pro"/>
            </a:endParaRPr>
          </a:p>
          <a:p>
            <a:pPr indent="-292100" lvl="0" marL="457200" rtl="0" algn="l">
              <a:lnSpc>
                <a:spcPct val="115000"/>
              </a:lnSpc>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[differently abled] A lack of social support can exacerbate isolation and trauma, and recovery form an event can be slowed.[15]</a:t>
            </a:r>
            <a:endParaRPr sz="1000">
              <a:solidFill>
                <a:schemeClr val="dk1"/>
              </a:solidFill>
              <a:latin typeface="Source Sans Pro"/>
              <a:ea typeface="Source Sans Pro"/>
              <a:cs typeface="Source Sans Pro"/>
              <a:sym typeface="Source Sans Pro"/>
            </a:endParaRPr>
          </a:p>
          <a:p>
            <a:pPr indent="-292100" lvl="0" marL="457200" rtl="0" algn="l">
              <a:lnSpc>
                <a:spcPct val="115000"/>
              </a:lnSpc>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[differently abled] They also may experience difficulty accessing their support community due to changes in the physical environment from structural damage and debris [15]</a:t>
            </a:r>
            <a:endParaRPr sz="1000">
              <a:solidFill>
                <a:schemeClr val="dk1"/>
              </a:solidFill>
              <a:latin typeface="Source Sans Pro"/>
              <a:ea typeface="Source Sans Pro"/>
              <a:cs typeface="Source Sans Pro"/>
              <a:sym typeface="Source Sans Pro"/>
            </a:endParaRPr>
          </a:p>
          <a:p>
            <a:pPr indent="-292100" lvl="0" marL="457200" rtl="0" algn="l">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Over 50% of young adults live with parents in the US because of COVID. [Source P.22]</a:t>
            </a:r>
            <a:endParaRPr sz="1000">
              <a:solidFill>
                <a:schemeClr val="dk1"/>
              </a:solidFill>
              <a:latin typeface="Source Sans Pro"/>
              <a:ea typeface="Source Sans Pro"/>
              <a:cs typeface="Source Sans Pro"/>
              <a:sym typeface="Source Sans Pro"/>
            </a:endParaRPr>
          </a:p>
          <a:p>
            <a:pPr indent="-292100" lvl="0" marL="457200" rtl="0" algn="l">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From interviews, almost one third of the interviewers were helped by neighbors or friends. [Source P.12]</a:t>
            </a:r>
            <a:endParaRPr sz="1000">
              <a:solidFill>
                <a:schemeClr val="dk1"/>
              </a:solidFill>
              <a:latin typeface="Source Sans Pro"/>
              <a:ea typeface="Source Sans Pro"/>
              <a:cs typeface="Source Sans Pro"/>
              <a:sym typeface="Source Sans Pro"/>
            </a:endParaRPr>
          </a:p>
          <a:p>
            <a:pPr indent="-292100" lvl="0" marL="457200" rtl="0" algn="l">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In severe and destructive natural disasters, the government response is spread thin. Survivors often have to rely on the help of independent individuals or groups for rescue and aid. [Source P.12, P.34]</a:t>
            </a:r>
            <a:endParaRPr sz="1000">
              <a:solidFill>
                <a:schemeClr val="dk1"/>
              </a:solidFill>
              <a:latin typeface="Source Sans Pro"/>
              <a:ea typeface="Source Sans Pro"/>
              <a:cs typeface="Source Sans Pro"/>
              <a:sym typeface="Source Sans Pro"/>
            </a:endParaRPr>
          </a:p>
          <a:p>
            <a:pPr indent="-292100" lvl="0" marL="457200" rtl="0" algn="l">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[In Katrina, most African Americans who didn’t evacuate were single men with mean age 50.][43]</a:t>
            </a:r>
            <a:endParaRPr sz="1000">
              <a:solidFill>
                <a:schemeClr val="dk1"/>
              </a:solidFill>
              <a:latin typeface="Source Sans Pro"/>
              <a:ea typeface="Source Sans Pro"/>
              <a:cs typeface="Source Sans Pro"/>
              <a:sym typeface="Source Sans Pr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0386374d79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0386374d79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Earthquakes cause serious damage to power grids and therefore leave large areas without electricity [P. 36].</a:t>
            </a:r>
            <a:endParaRPr/>
          </a:p>
          <a:p>
            <a:pPr indent="-298450" lvl="0" marL="457200" rtl="0" algn="l">
              <a:spcBef>
                <a:spcPts val="0"/>
              </a:spcBef>
              <a:spcAft>
                <a:spcPts val="0"/>
              </a:spcAft>
              <a:buSzPts val="1100"/>
              <a:buChar char="●"/>
            </a:pPr>
            <a:r>
              <a:rPr lang="en"/>
              <a:t>Floods in high-risk areas can cause water to rise as high as 1-3 feet, which is enough to reach and disable electrical outlets, as well as generators [P.3, P.4].</a:t>
            </a:r>
            <a:endParaRPr/>
          </a:p>
          <a:p>
            <a:pPr indent="-298450" lvl="0" marL="457200" rtl="0" algn="l">
              <a:spcBef>
                <a:spcPts val="0"/>
              </a:spcBef>
              <a:spcAft>
                <a:spcPts val="0"/>
              </a:spcAft>
              <a:buSzPts val="1100"/>
              <a:buChar char="●"/>
            </a:pPr>
            <a:r>
              <a:rPr lang="en"/>
              <a:t>Cell towers affected by storms or earthquakes can either malfunction due to lack of electricity, or due to the lack of access to the larger network [P.37].</a:t>
            </a:r>
            <a:endParaRPr/>
          </a:p>
          <a:p>
            <a:pPr indent="-298450" lvl="0" marL="457200" rtl="0" algn="l">
              <a:spcBef>
                <a:spcPts val="0"/>
              </a:spcBef>
              <a:spcAft>
                <a:spcPts val="0"/>
              </a:spcAft>
              <a:buSzPts val="1100"/>
              <a:buChar char="●"/>
            </a:pPr>
            <a:r>
              <a:rPr lang="en"/>
              <a:t>During earthquakes, fiber-optic connectivity can be affected, causing wired internet connections to also be unavailable [P.34].</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0386374d79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0386374d79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0386374d79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0386374d79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85875" y="264475"/>
            <a:ext cx="8183700" cy="14736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p:nvPr>
            <p:ph idx="1" type="body"/>
          </p:nvPr>
        </p:nvSpPr>
        <p:spPr>
          <a:xfrm>
            <a:off x="311700" y="2845182"/>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85875" y="1714500"/>
            <a:ext cx="8183700" cy="785700"/>
          </a:xfrm>
          <a:prstGeom prst="rect">
            <a:avLst/>
          </a:prstGeom>
        </p:spPr>
        <p:txBody>
          <a:bodyPr anchorCtr="0" anchor="b"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0" name="Google Shape;40;p9"/>
          <p:cNvSpPr txBox="1"/>
          <p:nvPr>
            <p:ph type="title"/>
          </p:nvPr>
        </p:nvSpPr>
        <p:spPr>
          <a:xfrm>
            <a:off x="265500" y="1181700"/>
            <a:ext cx="4045200" cy="15336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Google Shape;41;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3.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4.png"/><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7.png"/><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www.mentalhealthcommission.gov.au/getmedia/5221a681-0530-475b-8396-c8fc51c1ac3d/Our-Stories-Beyond-the-Disaster-Research-Report" TargetMode="External"/><Relationship Id="rId4" Type="http://schemas.openxmlformats.org/officeDocument/2006/relationships/hyperlink" Target="https://www.mentalhealthcommission.gov.au/getmedia/5221a681-0530-475b-8396-c8fc51c1ac3d/Our-Stories-Beyond-the-Disaster-Research-Report" TargetMode="External"/><Relationship Id="rId9" Type="http://schemas.openxmlformats.org/officeDocument/2006/relationships/hyperlink" Target="https://www.reddit.com/r/AskReddit/comments/3i1d4a/serious_what_was_your_experience_like_after_a/" TargetMode="External"/><Relationship Id="rId5" Type="http://schemas.openxmlformats.org/officeDocument/2006/relationships/hyperlink" Target="https://www.mentalhealthcommission.gov.au/getmedia/5221a681-0530-475b-8396-c8fc51c1ac3d/Our-Stories-Beyond-the-Disaster-Research-Report" TargetMode="External"/><Relationship Id="rId6" Type="http://schemas.openxmlformats.org/officeDocument/2006/relationships/hyperlink" Target="https://www.politico.com/agenda/story/2017/10/12/psychological-toll-natural-disasters-000547/" TargetMode="External"/><Relationship Id="rId7" Type="http://schemas.openxmlformats.org/officeDocument/2006/relationships/hyperlink" Target="https://kidshealth.org/en/teens/concussions-alex.html" TargetMode="External"/><Relationship Id="rId8" Type="http://schemas.openxmlformats.org/officeDocument/2006/relationships/hyperlink" Target="https://www.ncbi.nlm.nih.gov/pmc/articles/PMC6857396/"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ctrTitle"/>
          </p:nvPr>
        </p:nvSpPr>
        <p:spPr>
          <a:xfrm>
            <a:off x="485875" y="264475"/>
            <a:ext cx="8183700" cy="1473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Survivors of Natural Disasters</a:t>
            </a:r>
            <a:endParaRPr/>
          </a:p>
        </p:txBody>
      </p:sp>
      <p:sp>
        <p:nvSpPr>
          <p:cNvPr id="59" name="Google Shape;59;p13"/>
          <p:cNvSpPr txBox="1"/>
          <p:nvPr>
            <p:ph idx="1" type="subTitle"/>
          </p:nvPr>
        </p:nvSpPr>
        <p:spPr>
          <a:xfrm>
            <a:off x="485875" y="1738075"/>
            <a:ext cx="8183700" cy="86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Application Use Cases</a:t>
            </a:r>
            <a:endParaRPr/>
          </a:p>
        </p:txBody>
      </p:sp>
      <p:sp>
        <p:nvSpPr>
          <p:cNvPr id="115" name="Google Shape;115;p22"/>
          <p:cNvSpPr txBox="1"/>
          <p:nvPr>
            <p:ph idx="1" type="body"/>
          </p:nvPr>
        </p:nvSpPr>
        <p:spPr>
          <a:xfrm>
            <a:off x="311700" y="1674150"/>
            <a:ext cx="3999900" cy="3047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chemeClr val="dk2"/>
              </a:buClr>
              <a:buSzPts val="1400"/>
              <a:buChar char="●"/>
            </a:pPr>
            <a:r>
              <a:rPr lang="en">
                <a:solidFill>
                  <a:schemeClr val="dk2"/>
                </a:solidFill>
              </a:rPr>
              <a:t>Finding and contacting people in the surrounding area even in the </a:t>
            </a:r>
            <a:r>
              <a:rPr lang="en">
                <a:solidFill>
                  <a:schemeClr val="dk2"/>
                </a:solidFill>
              </a:rPr>
              <a:t>absence</a:t>
            </a:r>
            <a:r>
              <a:rPr lang="en">
                <a:solidFill>
                  <a:schemeClr val="dk2"/>
                </a:solidFill>
              </a:rPr>
              <a:t> of cell signal.</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Keeping in contact with family members: checking where they are, setting a meeting point.</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Locating temporary shelter, internet access, food.</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Generating directions, tutorials, other important information.</a:t>
            </a:r>
            <a:endParaRPr>
              <a:solidFill>
                <a:schemeClr val="dk2"/>
              </a:solidFill>
            </a:endParaRPr>
          </a:p>
        </p:txBody>
      </p:sp>
      <p:sp>
        <p:nvSpPr>
          <p:cNvPr id="116" name="Google Shape;116;p22"/>
          <p:cNvSpPr txBox="1"/>
          <p:nvPr>
            <p:ph idx="2" type="body"/>
          </p:nvPr>
        </p:nvSpPr>
        <p:spPr>
          <a:xfrm>
            <a:off x="4832400" y="1673875"/>
            <a:ext cx="3999900" cy="3047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chemeClr val="dk2"/>
              </a:buClr>
              <a:buSzPts val="1400"/>
              <a:buChar char="●"/>
            </a:pPr>
            <a:r>
              <a:rPr lang="en">
                <a:solidFill>
                  <a:schemeClr val="dk2"/>
                </a:solidFill>
              </a:rPr>
              <a:t>Locate family members and nearby shelters where to look for them.</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See the status of a particular area or </a:t>
            </a:r>
            <a:r>
              <a:rPr lang="en">
                <a:solidFill>
                  <a:schemeClr val="dk2"/>
                </a:solidFill>
              </a:rPr>
              <a:t>neighborhood</a:t>
            </a:r>
            <a:r>
              <a:rPr lang="en">
                <a:solidFill>
                  <a:schemeClr val="dk2"/>
                </a:solidFill>
              </a:rPr>
              <a:t>.</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See the last known location of a family member to ensure that they are safe.</a:t>
            </a:r>
            <a:endParaRPr>
              <a:solidFill>
                <a:schemeClr val="dk2"/>
              </a:solidFill>
            </a:endParaRPr>
          </a:p>
        </p:txBody>
      </p:sp>
      <p:sp>
        <p:nvSpPr>
          <p:cNvPr id="117" name="Google Shape;117;p22"/>
          <p:cNvSpPr txBox="1"/>
          <p:nvPr>
            <p:ph idx="1" type="body"/>
          </p:nvPr>
        </p:nvSpPr>
        <p:spPr>
          <a:xfrm>
            <a:off x="311700" y="1145550"/>
            <a:ext cx="3999900" cy="52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2100">
                <a:solidFill>
                  <a:schemeClr val="dk2"/>
                </a:solidFill>
                <a:latin typeface="Raleway"/>
                <a:ea typeface="Raleway"/>
                <a:cs typeface="Raleway"/>
                <a:sym typeface="Raleway"/>
              </a:rPr>
              <a:t>Target Population</a:t>
            </a:r>
            <a:endParaRPr b="1" sz="2100">
              <a:solidFill>
                <a:schemeClr val="dk2"/>
              </a:solidFill>
              <a:latin typeface="Raleway"/>
              <a:ea typeface="Raleway"/>
              <a:cs typeface="Raleway"/>
              <a:sym typeface="Raleway"/>
            </a:endParaRPr>
          </a:p>
        </p:txBody>
      </p:sp>
      <p:sp>
        <p:nvSpPr>
          <p:cNvPr id="118" name="Google Shape;118;p22"/>
          <p:cNvSpPr txBox="1"/>
          <p:nvPr>
            <p:ph idx="1" type="body"/>
          </p:nvPr>
        </p:nvSpPr>
        <p:spPr>
          <a:xfrm>
            <a:off x="4832400" y="1145550"/>
            <a:ext cx="3999900" cy="52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2100">
                <a:solidFill>
                  <a:schemeClr val="dk2"/>
                </a:solidFill>
                <a:latin typeface="Raleway"/>
                <a:ea typeface="Raleway"/>
                <a:cs typeface="Raleway"/>
                <a:sym typeface="Raleway"/>
              </a:rPr>
              <a:t>Mainstreamer</a:t>
            </a:r>
            <a:endParaRPr b="1" sz="2100">
              <a:solidFill>
                <a:schemeClr val="dk2"/>
              </a:solidFill>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we’re making</a:t>
            </a:r>
            <a:endParaRPr/>
          </a:p>
        </p:txBody>
      </p:sp>
      <p:pic>
        <p:nvPicPr>
          <p:cNvPr id="124" name="Google Shape;124;p23"/>
          <p:cNvPicPr preferRelativeResize="0"/>
          <p:nvPr/>
        </p:nvPicPr>
        <p:blipFill>
          <a:blip r:embed="rId3">
            <a:alphaModFix/>
          </a:blip>
          <a:stretch>
            <a:fillRect/>
          </a:stretch>
        </p:blipFill>
        <p:spPr>
          <a:xfrm>
            <a:off x="1489013" y="1247157"/>
            <a:ext cx="6165971" cy="3770275"/>
          </a:xfrm>
          <a:prstGeom prst="rect">
            <a:avLst/>
          </a:prstGeom>
          <a:noFill/>
          <a:ln>
            <a:noFill/>
          </a:ln>
        </p:spPr>
      </p:pic>
      <p:sp>
        <p:nvSpPr>
          <p:cNvPr id="125" name="Google Shape;125;p23"/>
          <p:cNvSpPr txBox="1"/>
          <p:nvPr/>
        </p:nvSpPr>
        <p:spPr>
          <a:xfrm>
            <a:off x="311700" y="4838700"/>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https://radiocrafts.com/why-is-multicasting-becoming-essential-for-mesh-networks/</a:t>
            </a:r>
            <a:endParaRPr>
              <a:latin typeface="Source Sans Pro"/>
              <a:ea typeface="Source Sans Pro"/>
              <a:cs typeface="Source Sans Pro"/>
              <a:sym typeface="Source Sans Pr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Main Screen</a:t>
            </a:r>
            <a:endParaRPr/>
          </a:p>
        </p:txBody>
      </p:sp>
      <p:pic>
        <p:nvPicPr>
          <p:cNvPr id="131" name="Google Shape;131;p24"/>
          <p:cNvPicPr preferRelativeResize="0"/>
          <p:nvPr/>
        </p:nvPicPr>
        <p:blipFill rotWithShape="1">
          <a:blip r:embed="rId3">
            <a:alphaModFix/>
          </a:blip>
          <a:srcRect b="0" l="28821" r="42672" t="0"/>
          <a:stretch/>
        </p:blipFill>
        <p:spPr>
          <a:xfrm>
            <a:off x="396951" y="1116925"/>
            <a:ext cx="2379500" cy="3770275"/>
          </a:xfrm>
          <a:prstGeom prst="rect">
            <a:avLst/>
          </a:prstGeom>
          <a:noFill/>
          <a:ln>
            <a:noFill/>
          </a:ln>
        </p:spPr>
      </p:pic>
      <p:sp>
        <p:nvSpPr>
          <p:cNvPr id="132" name="Google Shape;132;p24"/>
          <p:cNvSpPr txBox="1"/>
          <p:nvPr/>
        </p:nvSpPr>
        <p:spPr>
          <a:xfrm>
            <a:off x="3420675" y="1253150"/>
            <a:ext cx="53616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Use cases:</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solidFill>
                  <a:schemeClr val="dk1"/>
                </a:solidFill>
                <a:latin typeface="Source Sans Pro"/>
                <a:ea typeface="Source Sans Pro"/>
                <a:cs typeface="Source Sans Pro"/>
                <a:sym typeface="Source Sans Pro"/>
              </a:rPr>
              <a:t>Mainstreamer:</a:t>
            </a:r>
            <a:r>
              <a:rPr lang="en">
                <a:latin typeface="Source Sans Pro"/>
                <a:ea typeface="Source Sans Pro"/>
                <a:cs typeface="Source Sans Pro"/>
                <a:sym typeface="Source Sans Pro"/>
              </a:rPr>
              <a:t> </a:t>
            </a:r>
            <a:r>
              <a:rPr lang="en">
                <a:solidFill>
                  <a:schemeClr val="dk2"/>
                </a:solidFill>
                <a:latin typeface="Source Sans Pro"/>
                <a:ea typeface="Source Sans Pro"/>
                <a:cs typeface="Source Sans Pro"/>
                <a:sym typeface="Source Sans Pro"/>
              </a:rPr>
              <a:t>Locate family members and nearby shelters where to look for them.</a:t>
            </a:r>
            <a:endParaRPr>
              <a:solidFill>
                <a:schemeClr val="dk2"/>
              </a:solidFill>
              <a:latin typeface="Source Sans Pro"/>
              <a:ea typeface="Source Sans Pro"/>
              <a:cs typeface="Source Sans Pro"/>
              <a:sym typeface="Source Sans Pro"/>
            </a:endParaRPr>
          </a:p>
          <a:p>
            <a:pPr indent="-317500" lvl="0" marL="457200" rtl="0" algn="l">
              <a:spcBef>
                <a:spcPts val="0"/>
              </a:spcBef>
              <a:spcAft>
                <a:spcPts val="0"/>
              </a:spcAft>
              <a:buClr>
                <a:schemeClr val="dk2"/>
              </a:buClr>
              <a:buSzPts val="1400"/>
              <a:buFont typeface="Source Sans Pro"/>
              <a:buChar char="●"/>
            </a:pPr>
            <a:r>
              <a:rPr lang="en">
                <a:solidFill>
                  <a:schemeClr val="dk1"/>
                </a:solidFill>
                <a:latin typeface="Source Sans Pro"/>
                <a:ea typeface="Source Sans Pro"/>
                <a:cs typeface="Source Sans Pro"/>
                <a:sym typeface="Source Sans Pro"/>
              </a:rPr>
              <a:t>Underserved</a:t>
            </a:r>
            <a:r>
              <a:rPr lang="en">
                <a:solidFill>
                  <a:schemeClr val="dk2"/>
                </a:solidFill>
                <a:latin typeface="Source Sans Pro"/>
                <a:ea typeface="Source Sans Pro"/>
                <a:cs typeface="Source Sans Pro"/>
                <a:sym typeface="Source Sans Pro"/>
              </a:rPr>
              <a:t>: Keeping in contact with family members: </a:t>
            </a:r>
            <a:r>
              <a:rPr lang="en" u="sng">
                <a:solidFill>
                  <a:schemeClr val="dk2"/>
                </a:solidFill>
                <a:latin typeface="Source Sans Pro"/>
                <a:ea typeface="Source Sans Pro"/>
                <a:cs typeface="Source Sans Pro"/>
                <a:sym typeface="Source Sans Pro"/>
              </a:rPr>
              <a:t>checking where they are</a:t>
            </a:r>
            <a:r>
              <a:rPr lang="en">
                <a:solidFill>
                  <a:schemeClr val="dk2"/>
                </a:solidFill>
                <a:latin typeface="Source Sans Pro"/>
                <a:ea typeface="Source Sans Pro"/>
                <a:cs typeface="Source Sans Pro"/>
                <a:sym typeface="Source Sans Pro"/>
              </a:rPr>
              <a:t>, </a:t>
            </a:r>
            <a:r>
              <a:rPr lang="en">
                <a:latin typeface="Source Sans Pro"/>
                <a:ea typeface="Source Sans Pro"/>
                <a:cs typeface="Source Sans Pro"/>
                <a:sym typeface="Source Sans Pro"/>
              </a:rPr>
              <a:t>setting a meeting point</a:t>
            </a:r>
            <a:r>
              <a:rPr lang="en">
                <a:solidFill>
                  <a:schemeClr val="dk2"/>
                </a:solidFill>
                <a:latin typeface="Source Sans Pro"/>
                <a:ea typeface="Source Sans Pro"/>
                <a:cs typeface="Source Sans Pro"/>
                <a:sym typeface="Source Sans Pro"/>
              </a:rPr>
              <a:t>.</a:t>
            </a:r>
            <a:endParaRPr>
              <a:solidFill>
                <a:schemeClr val="dk2"/>
              </a:solidFill>
              <a:latin typeface="Source Sans Pro"/>
              <a:ea typeface="Source Sans Pro"/>
              <a:cs typeface="Source Sans Pro"/>
              <a:sym typeface="Source Sans Pro"/>
            </a:endParaRPr>
          </a:p>
        </p:txBody>
      </p:sp>
      <p:sp>
        <p:nvSpPr>
          <p:cNvPr id="133" name="Google Shape;133;p24"/>
          <p:cNvSpPr/>
          <p:nvPr/>
        </p:nvSpPr>
        <p:spPr>
          <a:xfrm>
            <a:off x="560925" y="2686625"/>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4"/>
          <p:cNvSpPr/>
          <p:nvPr/>
        </p:nvSpPr>
        <p:spPr>
          <a:xfrm>
            <a:off x="179925" y="2686625"/>
            <a:ext cx="3087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4"/>
          <p:cNvSpPr/>
          <p:nvPr/>
        </p:nvSpPr>
        <p:spPr>
          <a:xfrm>
            <a:off x="2614725" y="3094900"/>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4"/>
          <p:cNvSpPr/>
          <p:nvPr/>
        </p:nvSpPr>
        <p:spPr>
          <a:xfrm>
            <a:off x="2485878" y="3154175"/>
            <a:ext cx="96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a:t>
            </a:r>
            <a:r>
              <a:rPr lang="en"/>
              <a:t>ggleable Banners</a:t>
            </a:r>
            <a:endParaRPr/>
          </a:p>
        </p:txBody>
      </p:sp>
      <p:pic>
        <p:nvPicPr>
          <p:cNvPr id="142" name="Google Shape;142;p25"/>
          <p:cNvPicPr preferRelativeResize="0"/>
          <p:nvPr/>
        </p:nvPicPr>
        <p:blipFill>
          <a:blip r:embed="rId3">
            <a:alphaModFix/>
          </a:blip>
          <a:stretch>
            <a:fillRect/>
          </a:stretch>
        </p:blipFill>
        <p:spPr>
          <a:xfrm>
            <a:off x="159302" y="1421088"/>
            <a:ext cx="3230924" cy="2879175"/>
          </a:xfrm>
          <a:prstGeom prst="rect">
            <a:avLst/>
          </a:prstGeom>
          <a:noFill/>
          <a:ln>
            <a:noFill/>
          </a:ln>
        </p:spPr>
      </p:pic>
      <p:sp>
        <p:nvSpPr>
          <p:cNvPr id="143" name="Google Shape;143;p25"/>
          <p:cNvSpPr/>
          <p:nvPr/>
        </p:nvSpPr>
        <p:spPr>
          <a:xfrm>
            <a:off x="1106975" y="2115600"/>
            <a:ext cx="207816" cy="831218"/>
          </a:xfrm>
          <a:custGeom>
            <a:rect b="b" l="l" r="r" t="t"/>
            <a:pathLst>
              <a:path extrusionOk="0" h="32835" w="7620">
                <a:moveTo>
                  <a:pt x="831" y="0"/>
                </a:moveTo>
                <a:cubicBezTo>
                  <a:pt x="5194" y="6542"/>
                  <a:pt x="9570" y="15559"/>
                  <a:pt x="6650" y="22860"/>
                </a:cubicBezTo>
                <a:cubicBezTo>
                  <a:pt x="5166" y="26570"/>
                  <a:pt x="1785" y="29260"/>
                  <a:pt x="0" y="32835"/>
                </a:cubicBezTo>
              </a:path>
            </a:pathLst>
          </a:custGeom>
          <a:noFill/>
          <a:ln cap="flat" cmpd="sng" w="38100">
            <a:solidFill>
              <a:schemeClr val="dk1"/>
            </a:solidFill>
            <a:prstDash val="solid"/>
            <a:round/>
            <a:headEnd len="med" w="med" type="none"/>
            <a:tailEnd len="med" w="med" type="stealth"/>
          </a:ln>
        </p:spPr>
      </p:sp>
      <p:sp>
        <p:nvSpPr>
          <p:cNvPr id="144" name="Google Shape;144;p25"/>
          <p:cNvSpPr/>
          <p:nvPr/>
        </p:nvSpPr>
        <p:spPr>
          <a:xfrm>
            <a:off x="318562" y="2001300"/>
            <a:ext cx="341625" cy="1080650"/>
          </a:xfrm>
          <a:custGeom>
            <a:rect b="b" l="l" r="r" t="t"/>
            <a:pathLst>
              <a:path extrusionOk="0" h="43226" w="13665">
                <a:moveTo>
                  <a:pt x="13665" y="43226"/>
                </a:moveTo>
                <a:cubicBezTo>
                  <a:pt x="6725" y="40911"/>
                  <a:pt x="2140" y="32866"/>
                  <a:pt x="364" y="25769"/>
                </a:cubicBezTo>
                <a:cubicBezTo>
                  <a:pt x="-942" y="20550"/>
                  <a:pt x="2386" y="15195"/>
                  <a:pt x="3689" y="9975"/>
                </a:cubicBezTo>
                <a:cubicBezTo>
                  <a:pt x="4716" y="5860"/>
                  <a:pt x="7346" y="0"/>
                  <a:pt x="11587" y="0"/>
                </a:cubicBezTo>
              </a:path>
            </a:pathLst>
          </a:custGeom>
          <a:noFill/>
          <a:ln cap="flat" cmpd="sng" w="38100">
            <a:solidFill>
              <a:schemeClr val="dk1"/>
            </a:solidFill>
            <a:prstDash val="solid"/>
            <a:round/>
            <a:headEnd len="med" w="med" type="none"/>
            <a:tailEnd len="med" w="med" type="stealth"/>
          </a:ln>
        </p:spPr>
      </p:sp>
      <p:pic>
        <p:nvPicPr>
          <p:cNvPr id="145" name="Google Shape;145;p25"/>
          <p:cNvPicPr preferRelativeResize="0"/>
          <p:nvPr/>
        </p:nvPicPr>
        <p:blipFill>
          <a:blip r:embed="rId4">
            <a:alphaModFix/>
          </a:blip>
          <a:stretch>
            <a:fillRect/>
          </a:stretch>
        </p:blipFill>
        <p:spPr>
          <a:xfrm>
            <a:off x="4027551" y="975550"/>
            <a:ext cx="2450875" cy="3770275"/>
          </a:xfrm>
          <a:prstGeom prst="rect">
            <a:avLst/>
          </a:prstGeom>
          <a:noFill/>
          <a:ln>
            <a:noFill/>
          </a:ln>
        </p:spPr>
      </p:pic>
      <p:cxnSp>
        <p:nvCxnSpPr>
          <p:cNvPr id="146" name="Google Shape;146;p25"/>
          <p:cNvCxnSpPr/>
          <p:nvPr/>
        </p:nvCxnSpPr>
        <p:spPr>
          <a:xfrm>
            <a:off x="3347950" y="1980500"/>
            <a:ext cx="748200" cy="654600"/>
          </a:xfrm>
          <a:prstGeom prst="straightConnector1">
            <a:avLst/>
          </a:prstGeom>
          <a:noFill/>
          <a:ln cap="flat" cmpd="sng" w="38100">
            <a:solidFill>
              <a:schemeClr val="dk1"/>
            </a:solidFill>
            <a:prstDash val="solid"/>
            <a:round/>
            <a:headEnd len="med" w="med" type="none"/>
            <a:tailEnd len="med" w="med" type="triangle"/>
          </a:ln>
        </p:spPr>
      </p:cxnSp>
      <p:sp>
        <p:nvSpPr>
          <p:cNvPr id="147" name="Google Shape;147;p25"/>
          <p:cNvSpPr txBox="1"/>
          <p:nvPr/>
        </p:nvSpPr>
        <p:spPr>
          <a:xfrm>
            <a:off x="6478425" y="1509450"/>
            <a:ext cx="2553300" cy="265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latin typeface="Source Sans Pro"/>
                <a:ea typeface="Source Sans Pro"/>
                <a:cs typeface="Source Sans Pro"/>
                <a:sym typeface="Source Sans Pro"/>
              </a:rPr>
              <a:t>Use cases:</a:t>
            </a:r>
            <a:endParaRPr>
              <a:latin typeface="Source Sans Pro"/>
              <a:ea typeface="Source Sans Pro"/>
              <a:cs typeface="Source Sans Pro"/>
              <a:sym typeface="Source Sans Pro"/>
            </a:endParaRPr>
          </a:p>
          <a:p>
            <a:pPr indent="-317500" lvl="0" marL="457200" rtl="0" algn="l">
              <a:lnSpc>
                <a:spcPct val="115000"/>
              </a:lnSpc>
              <a:spcBef>
                <a:spcPts val="1200"/>
              </a:spcBef>
              <a:spcAft>
                <a:spcPts val="0"/>
              </a:spcAft>
              <a:buClr>
                <a:schemeClr val="dk2"/>
              </a:buClr>
              <a:buSzPts val="1400"/>
              <a:buFont typeface="Source Sans Pro"/>
              <a:buChar char="●"/>
            </a:pPr>
            <a:r>
              <a:rPr lang="en">
                <a:solidFill>
                  <a:schemeClr val="dk1"/>
                </a:solidFill>
                <a:latin typeface="Source Sans Pro"/>
                <a:ea typeface="Source Sans Pro"/>
                <a:cs typeface="Source Sans Pro"/>
                <a:sym typeface="Source Sans Pro"/>
              </a:rPr>
              <a:t>Mainstreamer:</a:t>
            </a:r>
            <a:r>
              <a:rPr lang="en">
                <a:solidFill>
                  <a:schemeClr val="dk2"/>
                </a:solidFill>
                <a:latin typeface="Source Sans Pro"/>
                <a:ea typeface="Source Sans Pro"/>
                <a:cs typeface="Source Sans Pro"/>
                <a:sym typeface="Source Sans Pro"/>
              </a:rPr>
              <a:t> s</a:t>
            </a:r>
            <a:r>
              <a:rPr lang="en">
                <a:solidFill>
                  <a:schemeClr val="dk2"/>
                </a:solidFill>
                <a:latin typeface="Source Sans Pro"/>
                <a:ea typeface="Source Sans Pro"/>
                <a:cs typeface="Source Sans Pro"/>
                <a:sym typeface="Source Sans Pro"/>
              </a:rPr>
              <a:t>ee the last known location of a family member to ensure that they are safe.</a:t>
            </a:r>
            <a:endParaRPr>
              <a:solidFill>
                <a:schemeClr val="dk2"/>
              </a:solidFill>
              <a:latin typeface="Source Sans Pro"/>
              <a:ea typeface="Source Sans Pro"/>
              <a:cs typeface="Source Sans Pro"/>
              <a:sym typeface="Source Sans Pro"/>
            </a:endParaRPr>
          </a:p>
          <a:p>
            <a:pPr indent="-317500" lvl="0" marL="457200" rtl="0" algn="l">
              <a:spcBef>
                <a:spcPts val="0"/>
              </a:spcBef>
              <a:spcAft>
                <a:spcPts val="0"/>
              </a:spcAft>
              <a:buClr>
                <a:schemeClr val="dk2"/>
              </a:buClr>
              <a:buSzPts val="1400"/>
              <a:buFont typeface="Source Sans Pro"/>
              <a:buChar char="●"/>
            </a:pPr>
            <a:r>
              <a:rPr lang="en">
                <a:solidFill>
                  <a:schemeClr val="dk1"/>
                </a:solidFill>
                <a:latin typeface="Source Sans Pro"/>
                <a:ea typeface="Source Sans Pro"/>
                <a:cs typeface="Source Sans Pro"/>
                <a:sym typeface="Source Sans Pro"/>
              </a:rPr>
              <a:t>Underserved</a:t>
            </a:r>
            <a:r>
              <a:rPr lang="en">
                <a:solidFill>
                  <a:schemeClr val="dk2"/>
                </a:solidFill>
                <a:latin typeface="Source Sans Pro"/>
                <a:ea typeface="Source Sans Pro"/>
                <a:cs typeface="Source Sans Pro"/>
                <a:sym typeface="Source Sans Pro"/>
              </a:rPr>
              <a:t>: Keeping in contact with family members: checking where they are, setting a meeting point.</a:t>
            </a:r>
            <a:endParaRPr>
              <a:solidFill>
                <a:schemeClr val="dk2"/>
              </a:solidFill>
              <a:latin typeface="Source Sans Pro"/>
              <a:ea typeface="Source Sans Pro"/>
              <a:cs typeface="Source Sans Pro"/>
              <a:sym typeface="Source Sans Pr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6"/>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Unknown Family Members?</a:t>
            </a:r>
            <a:endParaRPr/>
          </a:p>
        </p:txBody>
      </p:sp>
      <p:pic>
        <p:nvPicPr>
          <p:cNvPr id="153" name="Google Shape;153;p26"/>
          <p:cNvPicPr preferRelativeResize="0"/>
          <p:nvPr/>
        </p:nvPicPr>
        <p:blipFill rotWithShape="1">
          <a:blip r:embed="rId3">
            <a:alphaModFix/>
          </a:blip>
          <a:srcRect b="0" l="7612" r="0" t="0"/>
          <a:stretch/>
        </p:blipFill>
        <p:spPr>
          <a:xfrm>
            <a:off x="3319912" y="1085925"/>
            <a:ext cx="1797625" cy="2971649"/>
          </a:xfrm>
          <a:prstGeom prst="rect">
            <a:avLst/>
          </a:prstGeom>
          <a:noFill/>
          <a:ln>
            <a:noFill/>
          </a:ln>
        </p:spPr>
      </p:pic>
      <p:pic>
        <p:nvPicPr>
          <p:cNvPr id="154" name="Google Shape;154;p26"/>
          <p:cNvPicPr preferRelativeResize="0"/>
          <p:nvPr/>
        </p:nvPicPr>
        <p:blipFill rotWithShape="1">
          <a:blip r:embed="rId4">
            <a:alphaModFix/>
          </a:blip>
          <a:srcRect b="0" l="28821" r="42672" t="0"/>
          <a:stretch/>
        </p:blipFill>
        <p:spPr>
          <a:xfrm>
            <a:off x="311701" y="1068413"/>
            <a:ext cx="2379500" cy="3770275"/>
          </a:xfrm>
          <a:prstGeom prst="rect">
            <a:avLst/>
          </a:prstGeom>
          <a:noFill/>
          <a:ln>
            <a:noFill/>
          </a:ln>
        </p:spPr>
      </p:pic>
      <p:cxnSp>
        <p:nvCxnSpPr>
          <p:cNvPr id="155" name="Google Shape;155;p26"/>
          <p:cNvCxnSpPr/>
          <p:nvPr/>
        </p:nvCxnSpPr>
        <p:spPr>
          <a:xfrm flipH="1" rot="10800000">
            <a:off x="2423150" y="1959650"/>
            <a:ext cx="914400" cy="207900"/>
          </a:xfrm>
          <a:prstGeom prst="straightConnector1">
            <a:avLst/>
          </a:prstGeom>
          <a:noFill/>
          <a:ln cap="flat" cmpd="sng" w="38100">
            <a:solidFill>
              <a:schemeClr val="dk1"/>
            </a:solidFill>
            <a:prstDash val="solid"/>
            <a:round/>
            <a:headEnd len="med" w="med" type="none"/>
            <a:tailEnd len="med" w="med" type="triangle"/>
          </a:ln>
        </p:spPr>
      </p:cxnSp>
      <p:sp>
        <p:nvSpPr>
          <p:cNvPr id="156" name="Google Shape;156;p26"/>
          <p:cNvSpPr/>
          <p:nvPr/>
        </p:nvSpPr>
        <p:spPr>
          <a:xfrm>
            <a:off x="5062450" y="2167550"/>
            <a:ext cx="488400" cy="529800"/>
          </a:xfrm>
          <a:prstGeom prst="curvedLeftArrow">
            <a:avLst>
              <a:gd fmla="val 25000" name="adj1"/>
              <a:gd fmla="val 50000" name="adj2"/>
              <a:gd fmla="val 25000" name="adj3"/>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6"/>
          <p:cNvSpPr txBox="1"/>
          <p:nvPr/>
        </p:nvSpPr>
        <p:spPr>
          <a:xfrm>
            <a:off x="5874325" y="1478150"/>
            <a:ext cx="30000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Source Sans Pro"/>
                <a:ea typeface="Source Sans Pro"/>
                <a:cs typeface="Source Sans Pro"/>
                <a:sym typeface="Source Sans Pro"/>
              </a:rPr>
              <a:t>Use cases:</a:t>
            </a:r>
            <a:endParaRPr>
              <a:solidFill>
                <a:schemeClr val="dk2"/>
              </a:solidFill>
              <a:latin typeface="Source Sans Pro"/>
              <a:ea typeface="Source Sans Pro"/>
              <a:cs typeface="Source Sans Pro"/>
              <a:sym typeface="Source Sans Pro"/>
            </a:endParaRPr>
          </a:p>
          <a:p>
            <a:pPr indent="-317500" lvl="0" marL="457200" rtl="0" algn="l">
              <a:spcBef>
                <a:spcPts val="0"/>
              </a:spcBef>
              <a:spcAft>
                <a:spcPts val="0"/>
              </a:spcAft>
              <a:buClr>
                <a:schemeClr val="dk2"/>
              </a:buClr>
              <a:buSzPts val="1400"/>
              <a:buFont typeface="Source Sans Pro"/>
              <a:buChar char="●"/>
            </a:pPr>
            <a:r>
              <a:rPr lang="en">
                <a:solidFill>
                  <a:schemeClr val="dk1"/>
                </a:solidFill>
                <a:latin typeface="Source Sans Pro"/>
                <a:ea typeface="Source Sans Pro"/>
                <a:cs typeface="Source Sans Pro"/>
                <a:sym typeface="Source Sans Pro"/>
              </a:rPr>
              <a:t>Mainstreamer:</a:t>
            </a:r>
            <a:r>
              <a:rPr lang="en">
                <a:solidFill>
                  <a:schemeClr val="dk2"/>
                </a:solidFill>
                <a:latin typeface="Source Sans Pro"/>
                <a:ea typeface="Source Sans Pro"/>
                <a:cs typeface="Source Sans Pro"/>
                <a:sym typeface="Source Sans Pro"/>
              </a:rPr>
              <a:t> Locate family members and nearby shelters where to look for them.</a:t>
            </a:r>
            <a:endParaRPr>
              <a:solidFill>
                <a:schemeClr val="dk2"/>
              </a:solidFill>
              <a:latin typeface="Source Sans Pro"/>
              <a:ea typeface="Source Sans Pro"/>
              <a:cs typeface="Source Sans Pro"/>
              <a:sym typeface="Source Sans Pro"/>
            </a:endParaRPr>
          </a:p>
          <a:p>
            <a:pPr indent="-317500" lvl="0" marL="457200" rtl="0" algn="l">
              <a:spcBef>
                <a:spcPts val="0"/>
              </a:spcBef>
              <a:spcAft>
                <a:spcPts val="0"/>
              </a:spcAft>
              <a:buClr>
                <a:schemeClr val="dk2"/>
              </a:buClr>
              <a:buSzPts val="1400"/>
              <a:buFont typeface="Source Sans Pro"/>
              <a:buChar char="●"/>
            </a:pPr>
            <a:r>
              <a:rPr lang="en">
                <a:solidFill>
                  <a:schemeClr val="dk1"/>
                </a:solidFill>
                <a:latin typeface="Source Sans Pro"/>
                <a:ea typeface="Source Sans Pro"/>
                <a:cs typeface="Source Sans Pro"/>
                <a:sym typeface="Source Sans Pro"/>
              </a:rPr>
              <a:t>Underserved</a:t>
            </a:r>
            <a:r>
              <a:rPr lang="en">
                <a:solidFill>
                  <a:schemeClr val="dk2"/>
                </a:solidFill>
                <a:latin typeface="Source Sans Pro"/>
                <a:ea typeface="Source Sans Pro"/>
                <a:cs typeface="Source Sans Pro"/>
                <a:sym typeface="Source Sans Pro"/>
              </a:rPr>
              <a:t>: Keeping in contact with family members: </a:t>
            </a:r>
            <a:r>
              <a:rPr lang="en" u="sng">
                <a:solidFill>
                  <a:schemeClr val="dk2"/>
                </a:solidFill>
                <a:latin typeface="Source Sans Pro"/>
                <a:ea typeface="Source Sans Pro"/>
                <a:cs typeface="Source Sans Pro"/>
                <a:sym typeface="Source Sans Pro"/>
              </a:rPr>
              <a:t>checking where they are</a:t>
            </a:r>
            <a:r>
              <a:rPr lang="en">
                <a:solidFill>
                  <a:schemeClr val="dk2"/>
                </a:solidFill>
                <a:latin typeface="Source Sans Pro"/>
                <a:ea typeface="Source Sans Pro"/>
                <a:cs typeface="Source Sans Pro"/>
                <a:sym typeface="Source Sans Pro"/>
              </a:rPr>
              <a:t>, setting a meeting point.</a:t>
            </a:r>
            <a:endParaRPr/>
          </a:p>
        </p:txBody>
      </p:sp>
      <p:sp>
        <p:nvSpPr>
          <p:cNvPr id="158" name="Google Shape;158;p26"/>
          <p:cNvSpPr/>
          <p:nvPr/>
        </p:nvSpPr>
        <p:spPr>
          <a:xfrm>
            <a:off x="457448" y="2614175"/>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6"/>
          <p:cNvSpPr/>
          <p:nvPr/>
        </p:nvSpPr>
        <p:spPr>
          <a:xfrm>
            <a:off x="58572" y="2610425"/>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6"/>
          <p:cNvSpPr/>
          <p:nvPr/>
        </p:nvSpPr>
        <p:spPr>
          <a:xfrm>
            <a:off x="2531925" y="3001775"/>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6"/>
          <p:cNvSpPr/>
          <p:nvPr/>
        </p:nvSpPr>
        <p:spPr>
          <a:xfrm rot="5183708">
            <a:off x="2297929" y="3177777"/>
            <a:ext cx="300595" cy="91697"/>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Checking on One Family Member</a:t>
            </a:r>
            <a:endParaRPr/>
          </a:p>
        </p:txBody>
      </p:sp>
      <p:pic>
        <p:nvPicPr>
          <p:cNvPr id="167" name="Google Shape;167;p27"/>
          <p:cNvPicPr preferRelativeResize="0"/>
          <p:nvPr/>
        </p:nvPicPr>
        <p:blipFill rotWithShape="1">
          <a:blip r:embed="rId3">
            <a:alphaModFix/>
          </a:blip>
          <a:srcRect b="0" l="0" r="71491" t="0"/>
          <a:stretch/>
        </p:blipFill>
        <p:spPr>
          <a:xfrm>
            <a:off x="3286535" y="1068425"/>
            <a:ext cx="2354376" cy="3770275"/>
          </a:xfrm>
          <a:prstGeom prst="rect">
            <a:avLst/>
          </a:prstGeom>
          <a:noFill/>
          <a:ln>
            <a:noFill/>
          </a:ln>
        </p:spPr>
      </p:pic>
      <p:pic>
        <p:nvPicPr>
          <p:cNvPr id="168" name="Google Shape;168;p27"/>
          <p:cNvPicPr preferRelativeResize="0"/>
          <p:nvPr/>
        </p:nvPicPr>
        <p:blipFill rotWithShape="1">
          <a:blip r:embed="rId3">
            <a:alphaModFix/>
          </a:blip>
          <a:srcRect b="0" l="29810" r="43306" t="0"/>
          <a:stretch/>
        </p:blipFill>
        <p:spPr>
          <a:xfrm>
            <a:off x="409991" y="1068425"/>
            <a:ext cx="2220201" cy="3770275"/>
          </a:xfrm>
          <a:prstGeom prst="rect">
            <a:avLst/>
          </a:prstGeom>
          <a:noFill/>
          <a:ln>
            <a:noFill/>
          </a:ln>
        </p:spPr>
      </p:pic>
      <p:cxnSp>
        <p:nvCxnSpPr>
          <p:cNvPr id="169" name="Google Shape;169;p27"/>
          <p:cNvCxnSpPr/>
          <p:nvPr/>
        </p:nvCxnSpPr>
        <p:spPr>
          <a:xfrm>
            <a:off x="966550" y="2682075"/>
            <a:ext cx="2688300" cy="46500"/>
          </a:xfrm>
          <a:prstGeom prst="straightConnector1">
            <a:avLst/>
          </a:prstGeom>
          <a:noFill/>
          <a:ln cap="flat" cmpd="sng" w="38100">
            <a:solidFill>
              <a:schemeClr val="dk1"/>
            </a:solidFill>
            <a:prstDash val="solid"/>
            <a:round/>
            <a:headEnd len="med" w="med" type="none"/>
            <a:tailEnd len="med" w="med" type="triangle"/>
          </a:ln>
        </p:spPr>
      </p:cxnSp>
      <p:cxnSp>
        <p:nvCxnSpPr>
          <p:cNvPr id="170" name="Google Shape;170;p27"/>
          <p:cNvCxnSpPr/>
          <p:nvPr/>
        </p:nvCxnSpPr>
        <p:spPr>
          <a:xfrm flipH="1">
            <a:off x="2582600" y="3567825"/>
            <a:ext cx="1771500" cy="233100"/>
          </a:xfrm>
          <a:prstGeom prst="straightConnector1">
            <a:avLst/>
          </a:prstGeom>
          <a:noFill/>
          <a:ln cap="flat" cmpd="sng" w="38100">
            <a:solidFill>
              <a:schemeClr val="dk1"/>
            </a:solidFill>
            <a:prstDash val="solid"/>
            <a:round/>
            <a:headEnd len="med" w="med" type="none"/>
            <a:tailEnd len="med" w="med" type="triangle"/>
          </a:ln>
        </p:spPr>
      </p:cxnSp>
      <p:sp>
        <p:nvSpPr>
          <p:cNvPr id="171" name="Google Shape;171;p27"/>
          <p:cNvSpPr txBox="1"/>
          <p:nvPr/>
        </p:nvSpPr>
        <p:spPr>
          <a:xfrm>
            <a:off x="5911050" y="2118400"/>
            <a:ext cx="3000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Use case:</a:t>
            </a:r>
            <a:endParaRPr>
              <a:latin typeface="Source Sans Pro"/>
              <a:ea typeface="Source Sans Pro"/>
              <a:cs typeface="Source Sans Pro"/>
              <a:sym typeface="Source Sans Pro"/>
            </a:endParaRPr>
          </a:p>
          <a:p>
            <a:pPr indent="0" lvl="0" marL="0" rtl="0" algn="l">
              <a:spcBef>
                <a:spcPts val="0"/>
              </a:spcBef>
              <a:spcAft>
                <a:spcPts val="0"/>
              </a:spcAft>
              <a:buNone/>
            </a:pPr>
            <a:r>
              <a:t/>
            </a:r>
            <a:endParaRPr>
              <a:solidFill>
                <a:schemeClr val="dk1"/>
              </a:solidFill>
              <a:latin typeface="Source Sans Pro"/>
              <a:ea typeface="Source Sans Pro"/>
              <a:cs typeface="Source Sans Pro"/>
              <a:sym typeface="Source Sans Pro"/>
            </a:endParaRPr>
          </a:p>
          <a:p>
            <a:pPr indent="0" lvl="0" marL="0" rtl="0" algn="l">
              <a:spcBef>
                <a:spcPts val="0"/>
              </a:spcBef>
              <a:spcAft>
                <a:spcPts val="0"/>
              </a:spcAft>
              <a:buNone/>
            </a:pPr>
            <a:r>
              <a:rPr lang="en">
                <a:solidFill>
                  <a:schemeClr val="dk1"/>
                </a:solidFill>
                <a:latin typeface="Source Sans Pro"/>
                <a:ea typeface="Source Sans Pro"/>
                <a:cs typeface="Source Sans Pro"/>
                <a:sym typeface="Source Sans Pro"/>
              </a:rPr>
              <a:t>Underserved</a:t>
            </a:r>
            <a:r>
              <a:rPr lang="en">
                <a:solidFill>
                  <a:schemeClr val="dk2"/>
                </a:solidFill>
                <a:latin typeface="Source Sans Pro"/>
                <a:ea typeface="Source Sans Pro"/>
                <a:cs typeface="Source Sans Pro"/>
                <a:sym typeface="Source Sans Pro"/>
              </a:rPr>
              <a:t>: Keeping in contact with family members: </a:t>
            </a:r>
            <a:r>
              <a:rPr lang="en" u="sng">
                <a:solidFill>
                  <a:schemeClr val="dk2"/>
                </a:solidFill>
                <a:latin typeface="Source Sans Pro"/>
                <a:ea typeface="Source Sans Pro"/>
                <a:cs typeface="Source Sans Pro"/>
                <a:sym typeface="Source Sans Pro"/>
              </a:rPr>
              <a:t>checking where they are</a:t>
            </a:r>
            <a:r>
              <a:rPr lang="en">
                <a:solidFill>
                  <a:schemeClr val="dk2"/>
                </a:solidFill>
                <a:latin typeface="Source Sans Pro"/>
                <a:ea typeface="Source Sans Pro"/>
                <a:cs typeface="Source Sans Pro"/>
                <a:sym typeface="Source Sans Pro"/>
              </a:rPr>
              <a:t>, setting a meeting point.</a:t>
            </a:r>
            <a:endParaRPr/>
          </a:p>
        </p:txBody>
      </p:sp>
      <p:sp>
        <p:nvSpPr>
          <p:cNvPr id="172" name="Google Shape;172;p27"/>
          <p:cNvSpPr/>
          <p:nvPr/>
        </p:nvSpPr>
        <p:spPr>
          <a:xfrm rot="5400000">
            <a:off x="5590601" y="3069522"/>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7"/>
          <p:cNvSpPr/>
          <p:nvPr/>
        </p:nvSpPr>
        <p:spPr>
          <a:xfrm rot="4980128">
            <a:off x="5477538" y="3187497"/>
            <a:ext cx="352123" cy="92505"/>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7"/>
          <p:cNvSpPr/>
          <p:nvPr/>
        </p:nvSpPr>
        <p:spPr>
          <a:xfrm>
            <a:off x="457448" y="2614175"/>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8"/>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Checking on All Family Members</a:t>
            </a:r>
            <a:endParaRPr/>
          </a:p>
        </p:txBody>
      </p:sp>
      <p:pic>
        <p:nvPicPr>
          <p:cNvPr id="180" name="Google Shape;180;p28"/>
          <p:cNvPicPr preferRelativeResize="0"/>
          <p:nvPr/>
        </p:nvPicPr>
        <p:blipFill>
          <a:blip r:embed="rId3">
            <a:alphaModFix/>
          </a:blip>
          <a:stretch>
            <a:fillRect/>
          </a:stretch>
        </p:blipFill>
        <p:spPr>
          <a:xfrm>
            <a:off x="3470553" y="1024575"/>
            <a:ext cx="2515850" cy="3682549"/>
          </a:xfrm>
          <a:prstGeom prst="rect">
            <a:avLst/>
          </a:prstGeom>
          <a:noFill/>
          <a:ln>
            <a:noFill/>
          </a:ln>
        </p:spPr>
      </p:pic>
      <p:pic>
        <p:nvPicPr>
          <p:cNvPr id="181" name="Google Shape;181;p28"/>
          <p:cNvPicPr preferRelativeResize="0"/>
          <p:nvPr/>
        </p:nvPicPr>
        <p:blipFill rotWithShape="1">
          <a:blip r:embed="rId4">
            <a:alphaModFix/>
          </a:blip>
          <a:srcRect b="0" l="28821" r="42672" t="0"/>
          <a:stretch/>
        </p:blipFill>
        <p:spPr>
          <a:xfrm>
            <a:off x="311701" y="980713"/>
            <a:ext cx="2379500" cy="3770275"/>
          </a:xfrm>
          <a:prstGeom prst="rect">
            <a:avLst/>
          </a:prstGeom>
          <a:noFill/>
          <a:ln>
            <a:noFill/>
          </a:ln>
        </p:spPr>
      </p:pic>
      <p:cxnSp>
        <p:nvCxnSpPr>
          <p:cNvPr id="182" name="Google Shape;182;p28"/>
          <p:cNvCxnSpPr>
            <a:endCxn id="180" idx="1"/>
          </p:cNvCxnSpPr>
          <p:nvPr/>
        </p:nvCxnSpPr>
        <p:spPr>
          <a:xfrm flipH="1" rot="10800000">
            <a:off x="1082853" y="2865850"/>
            <a:ext cx="2387700" cy="1525500"/>
          </a:xfrm>
          <a:prstGeom prst="straightConnector1">
            <a:avLst/>
          </a:prstGeom>
          <a:noFill/>
          <a:ln cap="flat" cmpd="sng" w="38100">
            <a:solidFill>
              <a:schemeClr val="dk1"/>
            </a:solidFill>
            <a:prstDash val="solid"/>
            <a:round/>
            <a:headEnd len="med" w="med" type="none"/>
            <a:tailEnd len="med" w="med" type="triangle"/>
          </a:ln>
        </p:spPr>
      </p:cxnSp>
      <p:sp>
        <p:nvSpPr>
          <p:cNvPr id="183" name="Google Shape;183;p28"/>
          <p:cNvSpPr txBox="1"/>
          <p:nvPr/>
        </p:nvSpPr>
        <p:spPr>
          <a:xfrm>
            <a:off x="5987250" y="2118400"/>
            <a:ext cx="3000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Use case:</a:t>
            </a:r>
            <a:endParaRPr>
              <a:latin typeface="Source Sans Pro"/>
              <a:ea typeface="Source Sans Pro"/>
              <a:cs typeface="Source Sans Pro"/>
              <a:sym typeface="Source Sans Pro"/>
            </a:endParaRPr>
          </a:p>
          <a:p>
            <a:pPr indent="0" lvl="0" marL="0" rtl="0" algn="l">
              <a:spcBef>
                <a:spcPts val="0"/>
              </a:spcBef>
              <a:spcAft>
                <a:spcPts val="0"/>
              </a:spcAft>
              <a:buNone/>
            </a:pPr>
            <a:r>
              <a:t/>
            </a:r>
            <a:endParaRPr>
              <a:solidFill>
                <a:schemeClr val="dk1"/>
              </a:solidFill>
              <a:latin typeface="Source Sans Pro"/>
              <a:ea typeface="Source Sans Pro"/>
              <a:cs typeface="Source Sans Pro"/>
              <a:sym typeface="Source Sans Pro"/>
            </a:endParaRPr>
          </a:p>
          <a:p>
            <a:pPr indent="0" lvl="0" marL="0" rtl="0" algn="l">
              <a:spcBef>
                <a:spcPts val="0"/>
              </a:spcBef>
              <a:spcAft>
                <a:spcPts val="0"/>
              </a:spcAft>
              <a:buNone/>
            </a:pPr>
            <a:r>
              <a:rPr lang="en">
                <a:solidFill>
                  <a:schemeClr val="dk1"/>
                </a:solidFill>
                <a:latin typeface="Source Sans Pro"/>
                <a:ea typeface="Source Sans Pro"/>
                <a:cs typeface="Source Sans Pro"/>
                <a:sym typeface="Source Sans Pro"/>
              </a:rPr>
              <a:t>Underserved</a:t>
            </a:r>
            <a:r>
              <a:rPr lang="en">
                <a:solidFill>
                  <a:schemeClr val="dk2"/>
                </a:solidFill>
                <a:latin typeface="Source Sans Pro"/>
                <a:ea typeface="Source Sans Pro"/>
                <a:cs typeface="Source Sans Pro"/>
                <a:sym typeface="Source Sans Pro"/>
              </a:rPr>
              <a:t>: Keeping in contact with family members: </a:t>
            </a:r>
            <a:r>
              <a:rPr lang="en" u="sng">
                <a:solidFill>
                  <a:schemeClr val="dk2"/>
                </a:solidFill>
                <a:latin typeface="Source Sans Pro"/>
                <a:ea typeface="Source Sans Pro"/>
                <a:cs typeface="Source Sans Pro"/>
                <a:sym typeface="Source Sans Pro"/>
              </a:rPr>
              <a:t>checking where they are</a:t>
            </a:r>
            <a:r>
              <a:rPr lang="en">
                <a:solidFill>
                  <a:schemeClr val="dk2"/>
                </a:solidFill>
                <a:latin typeface="Source Sans Pro"/>
                <a:ea typeface="Source Sans Pro"/>
                <a:cs typeface="Source Sans Pro"/>
                <a:sym typeface="Source Sans Pro"/>
              </a:rPr>
              <a:t>, setting a meeting point.</a:t>
            </a:r>
            <a:endParaRPr/>
          </a:p>
        </p:txBody>
      </p:sp>
      <p:sp>
        <p:nvSpPr>
          <p:cNvPr id="184" name="Google Shape;184;p28"/>
          <p:cNvSpPr/>
          <p:nvPr/>
        </p:nvSpPr>
        <p:spPr>
          <a:xfrm>
            <a:off x="457448" y="2593477"/>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8"/>
          <p:cNvSpPr/>
          <p:nvPr/>
        </p:nvSpPr>
        <p:spPr>
          <a:xfrm>
            <a:off x="76448" y="2537975"/>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9"/>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Same information, Different Format</a:t>
            </a:r>
            <a:endParaRPr/>
          </a:p>
        </p:txBody>
      </p:sp>
      <p:pic>
        <p:nvPicPr>
          <p:cNvPr id="191" name="Google Shape;191;p29"/>
          <p:cNvPicPr preferRelativeResize="0"/>
          <p:nvPr/>
        </p:nvPicPr>
        <p:blipFill>
          <a:blip r:embed="rId3">
            <a:alphaModFix/>
          </a:blip>
          <a:stretch>
            <a:fillRect/>
          </a:stretch>
        </p:blipFill>
        <p:spPr>
          <a:xfrm>
            <a:off x="602653" y="1019400"/>
            <a:ext cx="2515850" cy="3682549"/>
          </a:xfrm>
          <a:prstGeom prst="rect">
            <a:avLst/>
          </a:prstGeom>
          <a:noFill/>
          <a:ln>
            <a:noFill/>
          </a:ln>
        </p:spPr>
      </p:pic>
      <p:pic>
        <p:nvPicPr>
          <p:cNvPr id="192" name="Google Shape;192;p29"/>
          <p:cNvPicPr preferRelativeResize="0"/>
          <p:nvPr/>
        </p:nvPicPr>
        <p:blipFill rotWithShape="1">
          <a:blip r:embed="rId4">
            <a:alphaModFix/>
          </a:blip>
          <a:srcRect b="0" l="0" r="71491" t="0"/>
          <a:stretch/>
        </p:blipFill>
        <p:spPr>
          <a:xfrm>
            <a:off x="4973297" y="1019400"/>
            <a:ext cx="2354376" cy="3770275"/>
          </a:xfrm>
          <a:prstGeom prst="rect">
            <a:avLst/>
          </a:prstGeom>
          <a:noFill/>
          <a:ln>
            <a:noFill/>
          </a:ln>
        </p:spPr>
      </p:pic>
      <p:cxnSp>
        <p:nvCxnSpPr>
          <p:cNvPr id="193" name="Google Shape;193;p29"/>
          <p:cNvCxnSpPr/>
          <p:nvPr/>
        </p:nvCxnSpPr>
        <p:spPr>
          <a:xfrm>
            <a:off x="2901125" y="2084425"/>
            <a:ext cx="2244600" cy="737700"/>
          </a:xfrm>
          <a:prstGeom prst="straightConnector1">
            <a:avLst/>
          </a:prstGeom>
          <a:noFill/>
          <a:ln cap="flat" cmpd="sng" w="38100">
            <a:solidFill>
              <a:schemeClr val="dk1"/>
            </a:solidFill>
            <a:prstDash val="solid"/>
            <a:round/>
            <a:headEnd len="med" w="med" type="triangle"/>
            <a:tailEnd len="med" w="med" type="triangle"/>
          </a:ln>
        </p:spPr>
      </p:cxnSp>
      <p:sp>
        <p:nvSpPr>
          <p:cNvPr id="194" name="Google Shape;194;p29"/>
          <p:cNvSpPr txBox="1"/>
          <p:nvPr/>
        </p:nvSpPr>
        <p:spPr>
          <a:xfrm>
            <a:off x="3247450" y="2822125"/>
            <a:ext cx="1596900" cy="1262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Source Sans Pro"/>
                <a:ea typeface="Source Sans Pro"/>
                <a:cs typeface="Source Sans Pro"/>
                <a:sym typeface="Source Sans Pro"/>
              </a:rPr>
              <a:t>Helps both</a:t>
            </a:r>
            <a:endParaRPr>
              <a:latin typeface="Source Sans Pro"/>
              <a:ea typeface="Source Sans Pro"/>
              <a:cs typeface="Source Sans Pro"/>
              <a:sym typeface="Source Sans Pro"/>
            </a:endParaRPr>
          </a:p>
          <a:p>
            <a:pPr indent="0" lvl="0" marL="0" rtl="0" algn="ctr">
              <a:spcBef>
                <a:spcPts val="0"/>
              </a:spcBef>
              <a:spcAft>
                <a:spcPts val="0"/>
              </a:spcAft>
              <a:buNone/>
            </a:pPr>
            <a:r>
              <a:rPr b="1" lang="en">
                <a:latin typeface="Source Sans Pro"/>
                <a:ea typeface="Source Sans Pro"/>
                <a:cs typeface="Source Sans Pro"/>
                <a:sym typeface="Source Sans Pro"/>
              </a:rPr>
              <a:t>“depth first”</a:t>
            </a:r>
            <a:endParaRPr>
              <a:latin typeface="Source Sans Pro"/>
              <a:ea typeface="Source Sans Pro"/>
              <a:cs typeface="Source Sans Pro"/>
              <a:sym typeface="Source Sans Pro"/>
            </a:endParaRPr>
          </a:p>
          <a:p>
            <a:pPr indent="0" lvl="0" marL="0" rtl="0" algn="ctr">
              <a:spcBef>
                <a:spcPts val="0"/>
              </a:spcBef>
              <a:spcAft>
                <a:spcPts val="0"/>
              </a:spcAft>
              <a:buNone/>
            </a:pPr>
            <a:r>
              <a:rPr lang="en">
                <a:latin typeface="Source Sans Pro"/>
                <a:ea typeface="Source Sans Pro"/>
                <a:cs typeface="Source Sans Pro"/>
                <a:sym typeface="Source Sans Pro"/>
              </a:rPr>
              <a:t>and</a:t>
            </a:r>
            <a:endParaRPr>
              <a:latin typeface="Source Sans Pro"/>
              <a:ea typeface="Source Sans Pro"/>
              <a:cs typeface="Source Sans Pro"/>
              <a:sym typeface="Source Sans Pro"/>
            </a:endParaRPr>
          </a:p>
          <a:p>
            <a:pPr indent="0" lvl="0" marL="0" rtl="0" algn="ctr">
              <a:spcBef>
                <a:spcPts val="0"/>
              </a:spcBef>
              <a:spcAft>
                <a:spcPts val="0"/>
              </a:spcAft>
              <a:buNone/>
            </a:pPr>
            <a:r>
              <a:rPr b="1" lang="en">
                <a:latin typeface="Source Sans Pro"/>
                <a:ea typeface="Source Sans Pro"/>
                <a:cs typeface="Source Sans Pro"/>
                <a:sym typeface="Source Sans Pro"/>
              </a:rPr>
              <a:t>“breadth first”</a:t>
            </a:r>
            <a:r>
              <a:rPr lang="en">
                <a:latin typeface="Source Sans Pro"/>
                <a:ea typeface="Source Sans Pro"/>
                <a:cs typeface="Source Sans Pro"/>
                <a:sym typeface="Source Sans Pro"/>
              </a:rPr>
              <a:t> users equally</a:t>
            </a:r>
            <a:endParaRPr>
              <a:latin typeface="Source Sans Pro"/>
              <a:ea typeface="Source Sans Pro"/>
              <a:cs typeface="Source Sans Pro"/>
              <a:sym typeface="Source Sans Pr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0"/>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Looking into one </a:t>
            </a:r>
            <a:r>
              <a:rPr lang="en"/>
              <a:t>Shelter</a:t>
            </a:r>
            <a:endParaRPr/>
          </a:p>
        </p:txBody>
      </p:sp>
      <p:pic>
        <p:nvPicPr>
          <p:cNvPr id="200" name="Google Shape;200;p30"/>
          <p:cNvPicPr preferRelativeResize="0"/>
          <p:nvPr/>
        </p:nvPicPr>
        <p:blipFill rotWithShape="1">
          <a:blip r:embed="rId3">
            <a:alphaModFix/>
          </a:blip>
          <a:srcRect b="0" l="57122" r="14368" t="0"/>
          <a:stretch/>
        </p:blipFill>
        <p:spPr>
          <a:xfrm>
            <a:off x="2863972" y="1068425"/>
            <a:ext cx="2354376" cy="3770275"/>
          </a:xfrm>
          <a:prstGeom prst="rect">
            <a:avLst/>
          </a:prstGeom>
          <a:noFill/>
          <a:ln>
            <a:noFill/>
          </a:ln>
        </p:spPr>
      </p:pic>
      <p:pic>
        <p:nvPicPr>
          <p:cNvPr id="201" name="Google Shape;201;p30"/>
          <p:cNvPicPr preferRelativeResize="0"/>
          <p:nvPr/>
        </p:nvPicPr>
        <p:blipFill rotWithShape="1">
          <a:blip r:embed="rId3">
            <a:alphaModFix/>
          </a:blip>
          <a:srcRect b="0" l="29810" r="43306" t="0"/>
          <a:stretch/>
        </p:blipFill>
        <p:spPr>
          <a:xfrm>
            <a:off x="348450" y="1068425"/>
            <a:ext cx="2220201" cy="3770275"/>
          </a:xfrm>
          <a:prstGeom prst="rect">
            <a:avLst/>
          </a:prstGeom>
          <a:noFill/>
          <a:ln>
            <a:noFill/>
          </a:ln>
        </p:spPr>
      </p:pic>
      <p:cxnSp>
        <p:nvCxnSpPr>
          <p:cNvPr id="202" name="Google Shape;202;p30"/>
          <p:cNvCxnSpPr/>
          <p:nvPr/>
        </p:nvCxnSpPr>
        <p:spPr>
          <a:xfrm flipH="1" rot="10800000">
            <a:off x="2360825" y="2967775"/>
            <a:ext cx="758400" cy="301200"/>
          </a:xfrm>
          <a:prstGeom prst="straightConnector1">
            <a:avLst/>
          </a:prstGeom>
          <a:noFill/>
          <a:ln cap="flat" cmpd="sng" w="38100">
            <a:solidFill>
              <a:schemeClr val="dk1"/>
            </a:solidFill>
            <a:prstDash val="solid"/>
            <a:round/>
            <a:headEnd len="med" w="med" type="none"/>
            <a:tailEnd len="med" w="med" type="triangle"/>
          </a:ln>
        </p:spPr>
      </p:cxnSp>
      <p:cxnSp>
        <p:nvCxnSpPr>
          <p:cNvPr id="203" name="Google Shape;203;p30"/>
          <p:cNvCxnSpPr/>
          <p:nvPr/>
        </p:nvCxnSpPr>
        <p:spPr>
          <a:xfrm flipH="1">
            <a:off x="2475075" y="3663825"/>
            <a:ext cx="1288500" cy="135000"/>
          </a:xfrm>
          <a:prstGeom prst="straightConnector1">
            <a:avLst/>
          </a:prstGeom>
          <a:noFill/>
          <a:ln cap="flat" cmpd="sng" w="38100">
            <a:solidFill>
              <a:schemeClr val="dk1"/>
            </a:solidFill>
            <a:prstDash val="solid"/>
            <a:round/>
            <a:headEnd len="med" w="med" type="none"/>
            <a:tailEnd len="med" w="med" type="triangle"/>
          </a:ln>
        </p:spPr>
      </p:cxnSp>
      <p:sp>
        <p:nvSpPr>
          <p:cNvPr id="204" name="Google Shape;204;p30"/>
          <p:cNvSpPr txBox="1"/>
          <p:nvPr/>
        </p:nvSpPr>
        <p:spPr>
          <a:xfrm>
            <a:off x="6018425" y="2101725"/>
            <a:ext cx="2223600" cy="129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2"/>
                </a:solidFill>
                <a:latin typeface="Source Sans Pro"/>
                <a:ea typeface="Source Sans Pro"/>
                <a:cs typeface="Source Sans Pro"/>
                <a:sym typeface="Source Sans Pro"/>
              </a:rPr>
              <a:t>Use case:</a:t>
            </a:r>
            <a:endParaRPr>
              <a:solidFill>
                <a:schemeClr val="dk2"/>
              </a:solidFill>
              <a:latin typeface="Source Sans Pro"/>
              <a:ea typeface="Source Sans Pro"/>
              <a:cs typeface="Source Sans Pro"/>
              <a:sym typeface="Source Sans Pro"/>
            </a:endParaRPr>
          </a:p>
          <a:p>
            <a:pPr indent="0" lvl="0" marL="0" rtl="0" algn="l">
              <a:lnSpc>
                <a:spcPct val="115000"/>
              </a:lnSpc>
              <a:spcBef>
                <a:spcPts val="1200"/>
              </a:spcBef>
              <a:spcAft>
                <a:spcPts val="1200"/>
              </a:spcAft>
              <a:buNone/>
            </a:pPr>
            <a:r>
              <a:rPr lang="en">
                <a:solidFill>
                  <a:schemeClr val="dk1"/>
                </a:solidFill>
                <a:latin typeface="Source Sans Pro"/>
                <a:ea typeface="Source Sans Pro"/>
                <a:cs typeface="Source Sans Pro"/>
                <a:sym typeface="Source Sans Pro"/>
              </a:rPr>
              <a:t>Underserved:</a:t>
            </a:r>
            <a:r>
              <a:rPr lang="en">
                <a:solidFill>
                  <a:schemeClr val="dk2"/>
                </a:solidFill>
                <a:latin typeface="Source Sans Pro"/>
                <a:ea typeface="Source Sans Pro"/>
                <a:cs typeface="Source Sans Pro"/>
                <a:sym typeface="Source Sans Pro"/>
              </a:rPr>
              <a:t> </a:t>
            </a:r>
            <a:r>
              <a:rPr lang="en">
                <a:solidFill>
                  <a:schemeClr val="dk2"/>
                </a:solidFill>
                <a:latin typeface="Source Sans Pro"/>
                <a:ea typeface="Source Sans Pro"/>
                <a:cs typeface="Source Sans Pro"/>
                <a:sym typeface="Source Sans Pro"/>
              </a:rPr>
              <a:t>Locating temporary shelter, internet access, food.</a:t>
            </a:r>
            <a:endParaRPr>
              <a:latin typeface="Source Sans Pro"/>
              <a:ea typeface="Source Sans Pro"/>
              <a:cs typeface="Source Sans Pro"/>
              <a:sym typeface="Source Sans Pro"/>
            </a:endParaRPr>
          </a:p>
        </p:txBody>
      </p:sp>
      <p:sp>
        <p:nvSpPr>
          <p:cNvPr id="205" name="Google Shape;205;p30"/>
          <p:cNvSpPr/>
          <p:nvPr/>
        </p:nvSpPr>
        <p:spPr>
          <a:xfrm>
            <a:off x="416074" y="2614175"/>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0"/>
          <p:cNvSpPr/>
          <p:nvPr/>
        </p:nvSpPr>
        <p:spPr>
          <a:xfrm>
            <a:off x="4614950" y="3123626"/>
            <a:ext cx="351900" cy="135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0"/>
          <p:cNvSpPr/>
          <p:nvPr/>
        </p:nvSpPr>
        <p:spPr>
          <a:xfrm>
            <a:off x="5119223" y="3097975"/>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0"/>
          <p:cNvSpPr/>
          <p:nvPr/>
        </p:nvSpPr>
        <p:spPr>
          <a:xfrm>
            <a:off x="5119223" y="2709175"/>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0"/>
          <p:cNvSpPr/>
          <p:nvPr/>
        </p:nvSpPr>
        <p:spPr>
          <a:xfrm>
            <a:off x="3591100" y="2967775"/>
            <a:ext cx="2346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1"/>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Even more Info on a Shelter</a:t>
            </a:r>
            <a:endParaRPr/>
          </a:p>
        </p:txBody>
      </p:sp>
      <p:pic>
        <p:nvPicPr>
          <p:cNvPr id="215" name="Google Shape;215;p31"/>
          <p:cNvPicPr preferRelativeResize="0"/>
          <p:nvPr/>
        </p:nvPicPr>
        <p:blipFill>
          <a:blip r:embed="rId3">
            <a:alphaModFix/>
          </a:blip>
          <a:stretch>
            <a:fillRect/>
          </a:stretch>
        </p:blipFill>
        <p:spPr>
          <a:xfrm>
            <a:off x="4657200" y="1164434"/>
            <a:ext cx="1959237" cy="3164416"/>
          </a:xfrm>
          <a:prstGeom prst="rect">
            <a:avLst/>
          </a:prstGeom>
          <a:noFill/>
          <a:ln>
            <a:noFill/>
          </a:ln>
        </p:spPr>
      </p:pic>
      <p:pic>
        <p:nvPicPr>
          <p:cNvPr id="216" name="Google Shape;216;p31"/>
          <p:cNvPicPr preferRelativeResize="0"/>
          <p:nvPr/>
        </p:nvPicPr>
        <p:blipFill>
          <a:blip r:embed="rId4">
            <a:alphaModFix/>
          </a:blip>
          <a:stretch>
            <a:fillRect/>
          </a:stretch>
        </p:blipFill>
        <p:spPr>
          <a:xfrm>
            <a:off x="6760581" y="1124200"/>
            <a:ext cx="2148469" cy="3164437"/>
          </a:xfrm>
          <a:prstGeom prst="rect">
            <a:avLst/>
          </a:prstGeom>
          <a:noFill/>
          <a:ln>
            <a:noFill/>
          </a:ln>
        </p:spPr>
      </p:pic>
      <p:pic>
        <p:nvPicPr>
          <p:cNvPr id="217" name="Google Shape;217;p31"/>
          <p:cNvPicPr preferRelativeResize="0"/>
          <p:nvPr/>
        </p:nvPicPr>
        <p:blipFill rotWithShape="1">
          <a:blip r:embed="rId5">
            <a:alphaModFix/>
          </a:blip>
          <a:srcRect b="0" l="57122" r="14368" t="0"/>
          <a:stretch/>
        </p:blipFill>
        <p:spPr>
          <a:xfrm>
            <a:off x="2422162" y="1180125"/>
            <a:ext cx="1975265" cy="3164426"/>
          </a:xfrm>
          <a:prstGeom prst="rect">
            <a:avLst/>
          </a:prstGeom>
          <a:noFill/>
          <a:ln>
            <a:noFill/>
          </a:ln>
        </p:spPr>
      </p:pic>
      <p:pic>
        <p:nvPicPr>
          <p:cNvPr id="218" name="Google Shape;218;p31"/>
          <p:cNvPicPr preferRelativeResize="0"/>
          <p:nvPr/>
        </p:nvPicPr>
        <p:blipFill rotWithShape="1">
          <a:blip r:embed="rId5">
            <a:alphaModFix/>
          </a:blip>
          <a:srcRect b="0" l="29810" r="43306" t="0"/>
          <a:stretch/>
        </p:blipFill>
        <p:spPr>
          <a:xfrm>
            <a:off x="311700" y="1180125"/>
            <a:ext cx="1862697" cy="3164426"/>
          </a:xfrm>
          <a:prstGeom prst="rect">
            <a:avLst/>
          </a:prstGeom>
          <a:noFill/>
          <a:ln>
            <a:noFill/>
          </a:ln>
        </p:spPr>
      </p:pic>
      <p:cxnSp>
        <p:nvCxnSpPr>
          <p:cNvPr id="219" name="Google Shape;219;p31"/>
          <p:cNvCxnSpPr/>
          <p:nvPr/>
        </p:nvCxnSpPr>
        <p:spPr>
          <a:xfrm flipH="1" rot="10800000">
            <a:off x="2000033" y="2774166"/>
            <a:ext cx="636300" cy="252900"/>
          </a:xfrm>
          <a:prstGeom prst="straightConnector1">
            <a:avLst/>
          </a:prstGeom>
          <a:noFill/>
          <a:ln cap="flat" cmpd="sng" w="38100">
            <a:solidFill>
              <a:schemeClr val="dk1"/>
            </a:solidFill>
            <a:prstDash val="solid"/>
            <a:round/>
            <a:headEnd len="med" w="med" type="none"/>
            <a:tailEnd len="med" w="med" type="triangle"/>
          </a:ln>
        </p:spPr>
      </p:cxnSp>
      <p:cxnSp>
        <p:nvCxnSpPr>
          <p:cNvPr id="220" name="Google Shape;220;p31"/>
          <p:cNvCxnSpPr/>
          <p:nvPr/>
        </p:nvCxnSpPr>
        <p:spPr>
          <a:xfrm flipH="1" rot="10800000">
            <a:off x="4020908" y="2531091"/>
            <a:ext cx="657000" cy="167100"/>
          </a:xfrm>
          <a:prstGeom prst="straightConnector1">
            <a:avLst/>
          </a:prstGeom>
          <a:noFill/>
          <a:ln cap="flat" cmpd="sng" w="38100">
            <a:solidFill>
              <a:schemeClr val="dk1"/>
            </a:solidFill>
            <a:prstDash val="solid"/>
            <a:round/>
            <a:headEnd len="med" w="med" type="none"/>
            <a:tailEnd len="med" w="med" type="triangle"/>
          </a:ln>
        </p:spPr>
      </p:cxnSp>
      <p:cxnSp>
        <p:nvCxnSpPr>
          <p:cNvPr id="221" name="Google Shape;221;p31"/>
          <p:cNvCxnSpPr/>
          <p:nvPr/>
        </p:nvCxnSpPr>
        <p:spPr>
          <a:xfrm flipH="1" rot="10800000">
            <a:off x="6340525" y="2636650"/>
            <a:ext cx="534300" cy="1110300"/>
          </a:xfrm>
          <a:prstGeom prst="straightConnector1">
            <a:avLst/>
          </a:prstGeom>
          <a:noFill/>
          <a:ln cap="flat" cmpd="sng" w="38100">
            <a:solidFill>
              <a:schemeClr val="dk1"/>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Persona: Janet</a:t>
            </a:r>
            <a:endParaRPr/>
          </a:p>
        </p:txBody>
      </p:sp>
      <p:sp>
        <p:nvSpPr>
          <p:cNvPr id="65" name="Google Shape;65;p14"/>
          <p:cNvSpPr txBox="1"/>
          <p:nvPr>
            <p:ph idx="1" type="body"/>
          </p:nvPr>
        </p:nvSpPr>
        <p:spPr>
          <a:xfrm>
            <a:off x="2751550" y="1152475"/>
            <a:ext cx="6080700" cy="366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2"/>
                </a:solidFill>
              </a:rPr>
              <a:t>Janet is a live-in caretaker for a differently abled person. She is 49 years old, and is married with an adult daughter. </a:t>
            </a:r>
            <a:endParaRPr>
              <a:solidFill>
                <a:schemeClr val="dk2"/>
              </a:solidFill>
            </a:endParaRPr>
          </a:p>
          <a:p>
            <a:pPr indent="0" lvl="0" marL="0" rtl="0" algn="l">
              <a:spcBef>
                <a:spcPts val="1200"/>
              </a:spcBef>
              <a:spcAft>
                <a:spcPts val="0"/>
              </a:spcAft>
              <a:buNone/>
            </a:pPr>
            <a:r>
              <a:rPr lang="en">
                <a:solidFill>
                  <a:schemeClr val="dk2"/>
                </a:solidFill>
              </a:rPr>
              <a:t>Our facets:</a:t>
            </a:r>
            <a:endParaRPr>
              <a:solidFill>
                <a:schemeClr val="dk2"/>
              </a:solidFill>
            </a:endParaRPr>
          </a:p>
          <a:p>
            <a:pPr indent="-342900" lvl="0" marL="457200" rtl="0" algn="l">
              <a:spcBef>
                <a:spcPts val="1200"/>
              </a:spcBef>
              <a:spcAft>
                <a:spcPts val="0"/>
              </a:spcAft>
              <a:buClr>
                <a:schemeClr val="dk2"/>
              </a:buClr>
              <a:buSzPts val="1800"/>
              <a:buChar char="●"/>
            </a:pPr>
            <a:r>
              <a:rPr lang="en">
                <a:solidFill>
                  <a:schemeClr val="dk2"/>
                </a:solidFill>
              </a:rPr>
              <a:t>Memory and Attention</a:t>
            </a:r>
            <a:endParaRPr>
              <a:solidFill>
                <a:schemeClr val="dk2"/>
              </a:solidFill>
            </a:endParaRPr>
          </a:p>
          <a:p>
            <a:pPr indent="-342900" lvl="0" marL="457200" rtl="0" algn="l">
              <a:spcBef>
                <a:spcPts val="0"/>
              </a:spcBef>
              <a:spcAft>
                <a:spcPts val="0"/>
              </a:spcAft>
              <a:buClr>
                <a:schemeClr val="dk2"/>
              </a:buClr>
              <a:buSzPts val="1800"/>
              <a:buChar char="●"/>
            </a:pPr>
            <a:r>
              <a:rPr lang="en">
                <a:solidFill>
                  <a:schemeClr val="dk2"/>
                </a:solidFill>
              </a:rPr>
              <a:t>Mental State</a:t>
            </a:r>
            <a:endParaRPr>
              <a:solidFill>
                <a:schemeClr val="dk2"/>
              </a:solidFill>
            </a:endParaRPr>
          </a:p>
          <a:p>
            <a:pPr indent="-342900" lvl="0" marL="457200" rtl="0" algn="l">
              <a:spcBef>
                <a:spcPts val="0"/>
              </a:spcBef>
              <a:spcAft>
                <a:spcPts val="0"/>
              </a:spcAft>
              <a:buClr>
                <a:schemeClr val="dk2"/>
              </a:buClr>
              <a:buSzPts val="1800"/>
              <a:buChar char="●"/>
            </a:pPr>
            <a:r>
              <a:rPr lang="en">
                <a:solidFill>
                  <a:schemeClr val="dk2"/>
                </a:solidFill>
              </a:rPr>
              <a:t>Physical State</a:t>
            </a:r>
            <a:endParaRPr>
              <a:solidFill>
                <a:schemeClr val="dk2"/>
              </a:solidFill>
            </a:endParaRPr>
          </a:p>
          <a:p>
            <a:pPr indent="-342900" lvl="0" marL="457200" rtl="0" algn="l">
              <a:spcBef>
                <a:spcPts val="0"/>
              </a:spcBef>
              <a:spcAft>
                <a:spcPts val="0"/>
              </a:spcAft>
              <a:buClr>
                <a:schemeClr val="dk2"/>
              </a:buClr>
              <a:buSzPts val="1800"/>
              <a:buChar char="●"/>
            </a:pPr>
            <a:r>
              <a:rPr lang="en">
                <a:solidFill>
                  <a:schemeClr val="dk2"/>
                </a:solidFill>
              </a:rPr>
              <a:t>Community and Network</a:t>
            </a:r>
            <a:endParaRPr>
              <a:solidFill>
                <a:schemeClr val="dk2"/>
              </a:solidFill>
            </a:endParaRPr>
          </a:p>
          <a:p>
            <a:pPr indent="-342900" lvl="0" marL="457200" rtl="0" algn="l">
              <a:spcBef>
                <a:spcPts val="0"/>
              </a:spcBef>
              <a:spcAft>
                <a:spcPts val="0"/>
              </a:spcAft>
              <a:buClr>
                <a:schemeClr val="dk2"/>
              </a:buClr>
              <a:buSzPts val="1800"/>
              <a:buChar char="●"/>
            </a:pPr>
            <a:r>
              <a:rPr lang="en">
                <a:solidFill>
                  <a:schemeClr val="dk2"/>
                </a:solidFill>
              </a:rPr>
              <a:t>Access to Utilities</a:t>
            </a:r>
            <a:endParaRPr>
              <a:solidFill>
                <a:schemeClr val="dk2"/>
              </a:solidFill>
            </a:endParaRPr>
          </a:p>
        </p:txBody>
      </p:sp>
      <p:pic>
        <p:nvPicPr>
          <p:cNvPr id="66" name="Google Shape;66;p14"/>
          <p:cNvPicPr preferRelativeResize="0"/>
          <p:nvPr/>
        </p:nvPicPr>
        <p:blipFill>
          <a:blip r:embed="rId3">
            <a:alphaModFix/>
          </a:blip>
          <a:stretch>
            <a:fillRect/>
          </a:stretch>
        </p:blipFill>
        <p:spPr>
          <a:xfrm>
            <a:off x="311700" y="1152475"/>
            <a:ext cx="2099375" cy="20993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2"/>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2"/>
              </a:buClr>
              <a:buSzPct val="36666"/>
              <a:buFont typeface="Arial"/>
              <a:buNone/>
            </a:pPr>
            <a:r>
              <a:rPr lang="en"/>
              <a:t>Looking into many Shelters</a:t>
            </a:r>
            <a:endParaRPr/>
          </a:p>
          <a:p>
            <a:pPr indent="0" lvl="0" marL="0" rtl="0" algn="l">
              <a:spcBef>
                <a:spcPts val="0"/>
              </a:spcBef>
              <a:spcAft>
                <a:spcPts val="0"/>
              </a:spcAft>
              <a:buNone/>
            </a:pPr>
            <a:r>
              <a:t/>
            </a:r>
            <a:endParaRPr/>
          </a:p>
        </p:txBody>
      </p:sp>
      <p:pic>
        <p:nvPicPr>
          <p:cNvPr id="227" name="Google Shape;227;p32"/>
          <p:cNvPicPr preferRelativeResize="0"/>
          <p:nvPr/>
        </p:nvPicPr>
        <p:blipFill rotWithShape="1">
          <a:blip r:embed="rId3">
            <a:alphaModFix/>
          </a:blip>
          <a:srcRect b="0" l="28821" r="42672" t="0"/>
          <a:stretch/>
        </p:blipFill>
        <p:spPr>
          <a:xfrm>
            <a:off x="311701" y="980713"/>
            <a:ext cx="2379500" cy="3770275"/>
          </a:xfrm>
          <a:prstGeom prst="rect">
            <a:avLst/>
          </a:prstGeom>
          <a:noFill/>
          <a:ln>
            <a:noFill/>
          </a:ln>
        </p:spPr>
      </p:pic>
      <p:pic>
        <p:nvPicPr>
          <p:cNvPr id="228" name="Google Shape;228;p32"/>
          <p:cNvPicPr preferRelativeResize="0"/>
          <p:nvPr/>
        </p:nvPicPr>
        <p:blipFill>
          <a:blip r:embed="rId4">
            <a:alphaModFix/>
          </a:blip>
          <a:stretch>
            <a:fillRect/>
          </a:stretch>
        </p:blipFill>
        <p:spPr>
          <a:xfrm>
            <a:off x="3318151" y="1005550"/>
            <a:ext cx="2609149" cy="3710249"/>
          </a:xfrm>
          <a:prstGeom prst="rect">
            <a:avLst/>
          </a:prstGeom>
          <a:noFill/>
          <a:ln>
            <a:noFill/>
          </a:ln>
        </p:spPr>
      </p:pic>
      <p:cxnSp>
        <p:nvCxnSpPr>
          <p:cNvPr id="229" name="Google Shape;229;p32"/>
          <p:cNvCxnSpPr>
            <a:endCxn id="230" idx="1"/>
          </p:cNvCxnSpPr>
          <p:nvPr/>
        </p:nvCxnSpPr>
        <p:spPr>
          <a:xfrm flipH="1" rot="10800000">
            <a:off x="1955575" y="2865700"/>
            <a:ext cx="1515000" cy="1525500"/>
          </a:xfrm>
          <a:prstGeom prst="straightConnector1">
            <a:avLst/>
          </a:prstGeom>
          <a:noFill/>
          <a:ln cap="flat" cmpd="sng" w="38100">
            <a:solidFill>
              <a:schemeClr val="dk1"/>
            </a:solidFill>
            <a:prstDash val="solid"/>
            <a:round/>
            <a:headEnd len="med" w="med" type="none"/>
            <a:tailEnd len="med" w="med" type="triangle"/>
          </a:ln>
        </p:spPr>
      </p:cxnSp>
      <p:sp>
        <p:nvSpPr>
          <p:cNvPr id="231" name="Google Shape;231;p32"/>
          <p:cNvSpPr txBox="1"/>
          <p:nvPr/>
        </p:nvSpPr>
        <p:spPr>
          <a:xfrm>
            <a:off x="6028825" y="2091350"/>
            <a:ext cx="2223600" cy="129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2"/>
                </a:solidFill>
                <a:latin typeface="Source Sans Pro"/>
                <a:ea typeface="Source Sans Pro"/>
                <a:cs typeface="Source Sans Pro"/>
                <a:sym typeface="Source Sans Pro"/>
              </a:rPr>
              <a:t>Use case:</a:t>
            </a:r>
            <a:endParaRPr>
              <a:solidFill>
                <a:schemeClr val="dk2"/>
              </a:solidFill>
              <a:latin typeface="Source Sans Pro"/>
              <a:ea typeface="Source Sans Pro"/>
              <a:cs typeface="Source Sans Pro"/>
              <a:sym typeface="Source Sans Pro"/>
            </a:endParaRPr>
          </a:p>
          <a:p>
            <a:pPr indent="0" lvl="0" marL="0" rtl="0" algn="l">
              <a:lnSpc>
                <a:spcPct val="115000"/>
              </a:lnSpc>
              <a:spcBef>
                <a:spcPts val="1200"/>
              </a:spcBef>
              <a:spcAft>
                <a:spcPts val="1200"/>
              </a:spcAft>
              <a:buNone/>
            </a:pPr>
            <a:r>
              <a:rPr lang="en">
                <a:solidFill>
                  <a:schemeClr val="dk1"/>
                </a:solidFill>
                <a:latin typeface="Source Sans Pro"/>
                <a:ea typeface="Source Sans Pro"/>
                <a:cs typeface="Source Sans Pro"/>
                <a:sym typeface="Source Sans Pro"/>
              </a:rPr>
              <a:t>Underserved:</a:t>
            </a:r>
            <a:r>
              <a:rPr lang="en">
                <a:solidFill>
                  <a:schemeClr val="dk2"/>
                </a:solidFill>
                <a:latin typeface="Source Sans Pro"/>
                <a:ea typeface="Source Sans Pro"/>
                <a:cs typeface="Source Sans Pro"/>
                <a:sym typeface="Source Sans Pro"/>
              </a:rPr>
              <a:t> Locating temporary shelter, internet access, food.</a:t>
            </a:r>
            <a:endParaRPr>
              <a:latin typeface="Source Sans Pro"/>
              <a:ea typeface="Source Sans Pro"/>
              <a:cs typeface="Source Sans Pro"/>
              <a:sym typeface="Source Sans Pro"/>
            </a:endParaRPr>
          </a:p>
        </p:txBody>
      </p:sp>
      <p:sp>
        <p:nvSpPr>
          <p:cNvPr id="232" name="Google Shape;232;p32"/>
          <p:cNvSpPr/>
          <p:nvPr/>
        </p:nvSpPr>
        <p:spPr>
          <a:xfrm>
            <a:off x="457448" y="2571750"/>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2"/>
          <p:cNvSpPr/>
          <p:nvPr/>
        </p:nvSpPr>
        <p:spPr>
          <a:xfrm>
            <a:off x="61348" y="2571750"/>
            <a:ext cx="3519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2"/>
          <p:cNvSpPr/>
          <p:nvPr/>
        </p:nvSpPr>
        <p:spPr>
          <a:xfrm>
            <a:off x="4121724" y="1683025"/>
            <a:ext cx="247800" cy="31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2"/>
          <p:cNvSpPr/>
          <p:nvPr/>
        </p:nvSpPr>
        <p:spPr>
          <a:xfrm>
            <a:off x="4101686" y="2507250"/>
            <a:ext cx="247800" cy="31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2"/>
          <p:cNvSpPr/>
          <p:nvPr/>
        </p:nvSpPr>
        <p:spPr>
          <a:xfrm>
            <a:off x="4070596" y="3455261"/>
            <a:ext cx="247800" cy="31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id="241" name="Google Shape;241;p33"/>
          <p:cNvPicPr preferRelativeResize="0"/>
          <p:nvPr/>
        </p:nvPicPr>
        <p:blipFill>
          <a:blip r:embed="rId3">
            <a:alphaModFix/>
          </a:blip>
          <a:stretch>
            <a:fillRect/>
          </a:stretch>
        </p:blipFill>
        <p:spPr>
          <a:xfrm>
            <a:off x="4457701" y="716625"/>
            <a:ext cx="2609149" cy="3710249"/>
          </a:xfrm>
          <a:prstGeom prst="rect">
            <a:avLst/>
          </a:prstGeom>
          <a:noFill/>
          <a:ln>
            <a:noFill/>
          </a:ln>
        </p:spPr>
      </p:pic>
      <p:pic>
        <p:nvPicPr>
          <p:cNvPr id="242" name="Google Shape;242;p33"/>
          <p:cNvPicPr preferRelativeResize="0"/>
          <p:nvPr/>
        </p:nvPicPr>
        <p:blipFill rotWithShape="1">
          <a:blip r:embed="rId4">
            <a:alphaModFix/>
          </a:blip>
          <a:srcRect b="0" l="57122" r="14368" t="0"/>
          <a:stretch/>
        </p:blipFill>
        <p:spPr>
          <a:xfrm>
            <a:off x="1003997" y="686613"/>
            <a:ext cx="2354376" cy="3770275"/>
          </a:xfrm>
          <a:prstGeom prst="rect">
            <a:avLst/>
          </a:prstGeom>
          <a:noFill/>
          <a:ln>
            <a:noFill/>
          </a:ln>
        </p:spPr>
      </p:pic>
      <p:cxnSp>
        <p:nvCxnSpPr>
          <p:cNvPr id="243" name="Google Shape;243;p33"/>
          <p:cNvCxnSpPr/>
          <p:nvPr/>
        </p:nvCxnSpPr>
        <p:spPr>
          <a:xfrm flipH="1" rot="10800000">
            <a:off x="3296000" y="1409175"/>
            <a:ext cx="1319700" cy="955800"/>
          </a:xfrm>
          <a:prstGeom prst="straightConnector1">
            <a:avLst/>
          </a:prstGeom>
          <a:noFill/>
          <a:ln cap="flat" cmpd="sng" w="38100">
            <a:solidFill>
              <a:schemeClr val="dk1"/>
            </a:solidFill>
            <a:prstDash val="solid"/>
            <a:round/>
            <a:headEnd len="med" w="med" type="triangle"/>
            <a:tailEnd len="med" w="med" type="triangle"/>
          </a:ln>
        </p:spPr>
      </p:cxnSp>
      <p:sp>
        <p:nvSpPr>
          <p:cNvPr id="244" name="Google Shape;244;p33"/>
          <p:cNvSpPr/>
          <p:nvPr/>
        </p:nvSpPr>
        <p:spPr>
          <a:xfrm>
            <a:off x="5251582" y="1341911"/>
            <a:ext cx="247800" cy="31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3"/>
          <p:cNvSpPr/>
          <p:nvPr/>
        </p:nvSpPr>
        <p:spPr>
          <a:xfrm>
            <a:off x="5236032" y="2178061"/>
            <a:ext cx="247800" cy="31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3"/>
          <p:cNvSpPr/>
          <p:nvPr/>
        </p:nvSpPr>
        <p:spPr>
          <a:xfrm>
            <a:off x="5204942" y="3091861"/>
            <a:ext cx="247800" cy="31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4"/>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now?</a:t>
            </a:r>
            <a:endParaRPr/>
          </a:p>
        </p:txBody>
      </p:sp>
      <p:sp>
        <p:nvSpPr>
          <p:cNvPr id="252" name="Google Shape;252;p34"/>
          <p:cNvSpPr txBox="1"/>
          <p:nvPr/>
        </p:nvSpPr>
        <p:spPr>
          <a:xfrm>
            <a:off x="448875" y="1284325"/>
            <a:ext cx="83835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Our user has located their family members</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They surveyed the state of shelters in the surrounding area.</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How to share </a:t>
            </a:r>
            <a:r>
              <a:rPr lang="en">
                <a:latin typeface="Source Sans Pro"/>
                <a:ea typeface="Source Sans Pro"/>
                <a:cs typeface="Source Sans Pro"/>
                <a:sym typeface="Source Sans Pro"/>
              </a:rPr>
              <a:t>locations with others?</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How to get there?</a:t>
            </a:r>
            <a:endParaRPr>
              <a:latin typeface="Source Sans Pro"/>
              <a:ea typeface="Source Sans Pro"/>
              <a:cs typeface="Source Sans Pro"/>
              <a:sym typeface="Source Sans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0" st="0"/>
                                            </p:txEl>
                                          </p:spTgt>
                                        </p:tgtEl>
                                        <p:attrNameLst>
                                          <p:attrName>style.visibility</p:attrName>
                                        </p:attrNameLst>
                                      </p:cBhvr>
                                      <p:to>
                                        <p:strVal val="visible"/>
                                      </p:to>
                                    </p:set>
                                    <p:animEffect filter="fade" transition="in">
                                      <p:cBhvr>
                                        <p:cTn dur="1000"/>
                                        <p:tgtEl>
                                          <p:spTgt spid="25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1" st="1"/>
                                            </p:txEl>
                                          </p:spTgt>
                                        </p:tgtEl>
                                        <p:attrNameLst>
                                          <p:attrName>style.visibility</p:attrName>
                                        </p:attrNameLst>
                                      </p:cBhvr>
                                      <p:to>
                                        <p:strVal val="visible"/>
                                      </p:to>
                                    </p:set>
                                    <p:animEffect filter="fade" transition="in">
                                      <p:cBhvr>
                                        <p:cTn dur="1000"/>
                                        <p:tgtEl>
                                          <p:spTgt spid="25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2" st="2"/>
                                            </p:txEl>
                                          </p:spTgt>
                                        </p:tgtEl>
                                        <p:attrNameLst>
                                          <p:attrName>style.visibility</p:attrName>
                                        </p:attrNameLst>
                                      </p:cBhvr>
                                      <p:to>
                                        <p:strVal val="visible"/>
                                      </p:to>
                                    </p:set>
                                    <p:animEffect filter="fade" transition="in">
                                      <p:cBhvr>
                                        <p:cTn dur="1000"/>
                                        <p:tgtEl>
                                          <p:spTgt spid="25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3" st="3"/>
                                            </p:txEl>
                                          </p:spTgt>
                                        </p:tgtEl>
                                        <p:attrNameLst>
                                          <p:attrName>style.visibility</p:attrName>
                                        </p:attrNameLst>
                                      </p:cBhvr>
                                      <p:to>
                                        <p:strVal val="visible"/>
                                      </p:to>
                                    </p:set>
                                    <p:animEffect filter="fade" transition="in">
                                      <p:cBhvr>
                                        <p:cTn dur="1000"/>
                                        <p:tgtEl>
                                          <p:spTgt spid="25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5"/>
          <p:cNvSpPr txBox="1"/>
          <p:nvPr/>
        </p:nvSpPr>
        <p:spPr>
          <a:xfrm>
            <a:off x="5715000" y="2193438"/>
            <a:ext cx="3000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Use cases:</a:t>
            </a:r>
            <a:endParaRPr>
              <a:solidFill>
                <a:schemeClr val="dk2"/>
              </a:solidFill>
              <a:latin typeface="Source Sans Pro"/>
              <a:ea typeface="Source Sans Pro"/>
              <a:cs typeface="Source Sans Pro"/>
              <a:sym typeface="Source Sans Pro"/>
            </a:endParaRPr>
          </a:p>
          <a:p>
            <a:pPr indent="-317500" lvl="0" marL="457200" rtl="0" algn="l">
              <a:spcBef>
                <a:spcPts val="0"/>
              </a:spcBef>
              <a:spcAft>
                <a:spcPts val="0"/>
              </a:spcAft>
              <a:buClr>
                <a:schemeClr val="dk2"/>
              </a:buClr>
              <a:buSzPts val="1400"/>
              <a:buFont typeface="Source Sans Pro"/>
              <a:buChar char="●"/>
            </a:pPr>
            <a:r>
              <a:rPr lang="en">
                <a:solidFill>
                  <a:schemeClr val="dk1"/>
                </a:solidFill>
                <a:latin typeface="Source Sans Pro"/>
                <a:ea typeface="Source Sans Pro"/>
                <a:cs typeface="Source Sans Pro"/>
                <a:sym typeface="Source Sans Pro"/>
              </a:rPr>
              <a:t>Underserved</a:t>
            </a:r>
            <a:r>
              <a:rPr lang="en">
                <a:solidFill>
                  <a:schemeClr val="dk2"/>
                </a:solidFill>
                <a:latin typeface="Source Sans Pro"/>
                <a:ea typeface="Source Sans Pro"/>
                <a:cs typeface="Source Sans Pro"/>
                <a:sym typeface="Source Sans Pro"/>
              </a:rPr>
              <a:t>: setting a meeting point.</a:t>
            </a:r>
            <a:endParaRPr/>
          </a:p>
        </p:txBody>
      </p:sp>
      <p:sp>
        <p:nvSpPr>
          <p:cNvPr id="258" name="Google Shape;258;p35"/>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Adding a Meeting Point</a:t>
            </a:r>
            <a:endParaRPr/>
          </a:p>
        </p:txBody>
      </p:sp>
      <p:pic>
        <p:nvPicPr>
          <p:cNvPr id="259" name="Google Shape;259;p35"/>
          <p:cNvPicPr preferRelativeResize="0"/>
          <p:nvPr/>
        </p:nvPicPr>
        <p:blipFill>
          <a:blip r:embed="rId3">
            <a:alphaModFix/>
          </a:blip>
          <a:stretch>
            <a:fillRect/>
          </a:stretch>
        </p:blipFill>
        <p:spPr>
          <a:xfrm>
            <a:off x="311700" y="1152475"/>
            <a:ext cx="5045664" cy="3775126"/>
          </a:xfrm>
          <a:prstGeom prst="rect">
            <a:avLst/>
          </a:prstGeom>
          <a:noFill/>
          <a:ln>
            <a:noFill/>
          </a:ln>
        </p:spPr>
      </p:pic>
      <p:sp>
        <p:nvSpPr>
          <p:cNvPr id="260" name="Google Shape;260;p35"/>
          <p:cNvSpPr/>
          <p:nvPr/>
        </p:nvSpPr>
        <p:spPr>
          <a:xfrm>
            <a:off x="1633450" y="3578064"/>
            <a:ext cx="1714500" cy="168875"/>
          </a:xfrm>
          <a:custGeom>
            <a:rect b="b" l="l" r="r" t="t"/>
            <a:pathLst>
              <a:path extrusionOk="0" h="6755" w="68580">
                <a:moveTo>
                  <a:pt x="0" y="6755"/>
                </a:moveTo>
                <a:cubicBezTo>
                  <a:pt x="10979" y="6755"/>
                  <a:pt x="21767" y="3595"/>
                  <a:pt x="32420" y="937"/>
                </a:cubicBezTo>
                <a:cubicBezTo>
                  <a:pt x="44134" y="-1986"/>
                  <a:pt x="56507" y="3015"/>
                  <a:pt x="68580" y="3015"/>
                </a:cubicBezTo>
              </a:path>
            </a:pathLst>
          </a:custGeom>
          <a:noFill/>
          <a:ln cap="flat" cmpd="sng" w="38100">
            <a:solidFill>
              <a:schemeClr val="dk1"/>
            </a:solidFill>
            <a:prstDash val="solid"/>
            <a:round/>
            <a:headEnd len="med" w="med" type="none"/>
            <a:tailEnd len="med" w="med" type="triangle"/>
          </a:ln>
        </p:spPr>
      </p:sp>
      <p:cxnSp>
        <p:nvCxnSpPr>
          <p:cNvPr id="261" name="Google Shape;261;p35"/>
          <p:cNvCxnSpPr/>
          <p:nvPr/>
        </p:nvCxnSpPr>
        <p:spPr>
          <a:xfrm flipH="1" rot="10800000">
            <a:off x="2443950" y="3809425"/>
            <a:ext cx="966300" cy="218100"/>
          </a:xfrm>
          <a:prstGeom prst="straightConnector1">
            <a:avLst/>
          </a:prstGeom>
          <a:noFill/>
          <a:ln cap="flat" cmpd="sng" w="38100">
            <a:solidFill>
              <a:schemeClr val="dk1"/>
            </a:solidFill>
            <a:prstDash val="solid"/>
            <a:round/>
            <a:headEnd len="med" w="med" type="none"/>
            <a:tailEnd len="med" w="med" type="triangle"/>
          </a:ln>
        </p:spPr>
      </p:cxnSp>
      <p:sp>
        <p:nvSpPr>
          <p:cNvPr id="262" name="Google Shape;262;p35"/>
          <p:cNvSpPr/>
          <p:nvPr/>
        </p:nvSpPr>
        <p:spPr>
          <a:xfrm>
            <a:off x="3410250" y="3418313"/>
            <a:ext cx="644400" cy="488400"/>
          </a:xfrm>
          <a:prstGeom prst="ellipse">
            <a:avLst/>
          </a:prstGeom>
          <a:no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5"/>
          <p:cNvSpPr/>
          <p:nvPr/>
        </p:nvSpPr>
        <p:spPr>
          <a:xfrm>
            <a:off x="5207700" y="4027525"/>
            <a:ext cx="372600" cy="428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6"/>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Navigation: Directions</a:t>
            </a:r>
            <a:endParaRPr/>
          </a:p>
        </p:txBody>
      </p:sp>
      <p:pic>
        <p:nvPicPr>
          <p:cNvPr id="269" name="Google Shape;269;p36"/>
          <p:cNvPicPr preferRelativeResize="0"/>
          <p:nvPr/>
        </p:nvPicPr>
        <p:blipFill>
          <a:blip r:embed="rId3">
            <a:alphaModFix/>
          </a:blip>
          <a:stretch>
            <a:fillRect/>
          </a:stretch>
        </p:blipFill>
        <p:spPr>
          <a:xfrm>
            <a:off x="1666048" y="1076275"/>
            <a:ext cx="4509660" cy="3991026"/>
          </a:xfrm>
          <a:prstGeom prst="rect">
            <a:avLst/>
          </a:prstGeom>
          <a:noFill/>
          <a:ln>
            <a:noFill/>
          </a:ln>
        </p:spPr>
      </p:pic>
      <p:sp>
        <p:nvSpPr>
          <p:cNvPr id="270" name="Google Shape;270;p36"/>
          <p:cNvSpPr/>
          <p:nvPr/>
        </p:nvSpPr>
        <p:spPr>
          <a:xfrm>
            <a:off x="2579009" y="1076275"/>
            <a:ext cx="124200" cy="2848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6"/>
          <p:cNvSpPr/>
          <p:nvPr/>
        </p:nvSpPr>
        <p:spPr>
          <a:xfrm>
            <a:off x="2627933" y="1076275"/>
            <a:ext cx="1944000" cy="799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6"/>
          <p:cNvSpPr/>
          <p:nvPr/>
        </p:nvSpPr>
        <p:spPr>
          <a:xfrm>
            <a:off x="4224500" y="1827525"/>
            <a:ext cx="248400" cy="2190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6"/>
          <p:cNvSpPr/>
          <p:nvPr/>
        </p:nvSpPr>
        <p:spPr>
          <a:xfrm>
            <a:off x="4224500" y="2495550"/>
            <a:ext cx="351900" cy="250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6"/>
          <p:cNvSpPr/>
          <p:nvPr/>
        </p:nvSpPr>
        <p:spPr>
          <a:xfrm>
            <a:off x="4224350" y="2988875"/>
            <a:ext cx="248400" cy="623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6"/>
          <p:cNvSpPr/>
          <p:nvPr/>
        </p:nvSpPr>
        <p:spPr>
          <a:xfrm>
            <a:off x="2627925" y="4100700"/>
            <a:ext cx="1787700" cy="966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6" name="Google Shape;276;p36"/>
          <p:cNvCxnSpPr/>
          <p:nvPr/>
        </p:nvCxnSpPr>
        <p:spPr>
          <a:xfrm flipH="1" rot="10800000">
            <a:off x="4109800" y="1844663"/>
            <a:ext cx="456300" cy="1445400"/>
          </a:xfrm>
          <a:prstGeom prst="straightConnector1">
            <a:avLst/>
          </a:prstGeom>
          <a:noFill/>
          <a:ln cap="flat" cmpd="sng" w="38100">
            <a:solidFill>
              <a:schemeClr val="dk1"/>
            </a:solidFill>
            <a:prstDash val="solid"/>
            <a:round/>
            <a:headEnd len="med" w="med" type="none"/>
            <a:tailEnd len="med" w="med" type="triangle"/>
          </a:ln>
        </p:spPr>
      </p:cxnSp>
      <p:cxnSp>
        <p:nvCxnSpPr>
          <p:cNvPr id="277" name="Google Shape;277;p36"/>
          <p:cNvCxnSpPr/>
          <p:nvPr/>
        </p:nvCxnSpPr>
        <p:spPr>
          <a:xfrm>
            <a:off x="4089950" y="3490100"/>
            <a:ext cx="372600" cy="745200"/>
          </a:xfrm>
          <a:prstGeom prst="straightConnector1">
            <a:avLst/>
          </a:prstGeom>
          <a:noFill/>
          <a:ln cap="flat" cmpd="sng" w="38100">
            <a:solidFill>
              <a:schemeClr val="dk1"/>
            </a:solidFill>
            <a:prstDash val="solid"/>
            <a:round/>
            <a:headEnd len="med" w="med" type="none"/>
            <a:tailEnd len="med" w="med" type="triangle"/>
          </a:ln>
        </p:spPr>
      </p:cxnSp>
      <p:pic>
        <p:nvPicPr>
          <p:cNvPr id="278" name="Google Shape;278;p36"/>
          <p:cNvPicPr preferRelativeResize="0"/>
          <p:nvPr/>
        </p:nvPicPr>
        <p:blipFill rotWithShape="1">
          <a:blip r:embed="rId4">
            <a:alphaModFix/>
          </a:blip>
          <a:srcRect b="0" l="57122" r="14368" t="0"/>
          <a:stretch/>
        </p:blipFill>
        <p:spPr>
          <a:xfrm>
            <a:off x="517599" y="1655309"/>
            <a:ext cx="1773056" cy="2679649"/>
          </a:xfrm>
          <a:prstGeom prst="rect">
            <a:avLst/>
          </a:prstGeom>
          <a:noFill/>
          <a:ln>
            <a:noFill/>
          </a:ln>
        </p:spPr>
      </p:pic>
      <p:sp>
        <p:nvSpPr>
          <p:cNvPr id="279" name="Google Shape;279;p36"/>
          <p:cNvSpPr/>
          <p:nvPr/>
        </p:nvSpPr>
        <p:spPr>
          <a:xfrm>
            <a:off x="2290650" y="1734475"/>
            <a:ext cx="351900" cy="2190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6"/>
          <p:cNvSpPr/>
          <p:nvPr/>
        </p:nvSpPr>
        <p:spPr>
          <a:xfrm>
            <a:off x="2234650" y="2760088"/>
            <a:ext cx="124200" cy="623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1" name="Google Shape;281;p36"/>
          <p:cNvCxnSpPr/>
          <p:nvPr/>
        </p:nvCxnSpPr>
        <p:spPr>
          <a:xfrm>
            <a:off x="1778350" y="3223213"/>
            <a:ext cx="955800" cy="122100"/>
          </a:xfrm>
          <a:prstGeom prst="straightConnector1">
            <a:avLst/>
          </a:prstGeom>
          <a:noFill/>
          <a:ln cap="flat" cmpd="sng" w="38100">
            <a:solidFill>
              <a:schemeClr val="dk1"/>
            </a:solidFill>
            <a:prstDash val="solid"/>
            <a:round/>
            <a:headEnd len="med" w="med" type="none"/>
            <a:tailEnd len="med" w="med" type="triangle"/>
          </a:ln>
        </p:spPr>
      </p:cxnSp>
      <p:sp>
        <p:nvSpPr>
          <p:cNvPr id="282" name="Google Shape;282;p36"/>
          <p:cNvSpPr txBox="1"/>
          <p:nvPr/>
        </p:nvSpPr>
        <p:spPr>
          <a:xfrm>
            <a:off x="6387450" y="2153150"/>
            <a:ext cx="2639100" cy="111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Sans Pro"/>
                <a:ea typeface="Source Sans Pro"/>
                <a:cs typeface="Source Sans Pro"/>
                <a:sym typeface="Source Sans Pro"/>
              </a:rPr>
              <a:t>Use cases:</a:t>
            </a:r>
            <a:endParaRPr>
              <a:latin typeface="Source Sans Pro"/>
              <a:ea typeface="Source Sans Pro"/>
              <a:cs typeface="Source Sans Pro"/>
              <a:sym typeface="Source Sans Pro"/>
            </a:endParaRPr>
          </a:p>
          <a:p>
            <a:pPr indent="-317500" lvl="0" marL="457200" rtl="0" algn="l">
              <a:lnSpc>
                <a:spcPct val="115000"/>
              </a:lnSpc>
              <a:spcBef>
                <a:spcPts val="0"/>
              </a:spcBef>
              <a:spcAft>
                <a:spcPts val="0"/>
              </a:spcAft>
              <a:buSzPts val="1400"/>
              <a:buFont typeface="Source Sans Pro"/>
              <a:buChar char="●"/>
            </a:pPr>
            <a:r>
              <a:rPr lang="en">
                <a:solidFill>
                  <a:schemeClr val="dk1"/>
                </a:solidFill>
                <a:latin typeface="Source Sans Pro"/>
                <a:ea typeface="Source Sans Pro"/>
                <a:cs typeface="Source Sans Pro"/>
                <a:sym typeface="Source Sans Pro"/>
              </a:rPr>
              <a:t>Underserved:</a:t>
            </a:r>
            <a:r>
              <a:rPr lang="en">
                <a:solidFill>
                  <a:schemeClr val="dk2"/>
                </a:solidFill>
                <a:latin typeface="Source Sans Pro"/>
                <a:ea typeface="Source Sans Pro"/>
                <a:cs typeface="Source Sans Pro"/>
                <a:sym typeface="Source Sans Pro"/>
              </a:rPr>
              <a:t> </a:t>
            </a:r>
            <a:r>
              <a:rPr lang="en">
                <a:solidFill>
                  <a:schemeClr val="dk2"/>
                </a:solidFill>
                <a:latin typeface="Source Sans Pro"/>
                <a:ea typeface="Source Sans Pro"/>
                <a:cs typeface="Source Sans Pro"/>
                <a:sym typeface="Source Sans Pro"/>
              </a:rPr>
              <a:t>Generating directions, tutorials, other important information.</a:t>
            </a:r>
            <a:endParaRPr>
              <a:latin typeface="Source Sans Pro"/>
              <a:ea typeface="Source Sans Pro"/>
              <a:cs typeface="Source Sans Pro"/>
              <a:sym typeface="Source Sans Pr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7"/>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GPS Navigation</a:t>
            </a:r>
            <a:endParaRPr/>
          </a:p>
        </p:txBody>
      </p:sp>
      <p:pic>
        <p:nvPicPr>
          <p:cNvPr id="288" name="Google Shape;288;p37"/>
          <p:cNvPicPr preferRelativeResize="0"/>
          <p:nvPr/>
        </p:nvPicPr>
        <p:blipFill>
          <a:blip r:embed="rId3">
            <a:alphaModFix/>
          </a:blip>
          <a:stretch>
            <a:fillRect/>
          </a:stretch>
        </p:blipFill>
        <p:spPr>
          <a:xfrm>
            <a:off x="311700" y="1152475"/>
            <a:ext cx="4646850" cy="2885425"/>
          </a:xfrm>
          <a:prstGeom prst="rect">
            <a:avLst/>
          </a:prstGeom>
          <a:noFill/>
          <a:ln>
            <a:noFill/>
          </a:ln>
        </p:spPr>
      </p:pic>
      <p:cxnSp>
        <p:nvCxnSpPr>
          <p:cNvPr id="289" name="Google Shape;289;p37"/>
          <p:cNvCxnSpPr/>
          <p:nvPr/>
        </p:nvCxnSpPr>
        <p:spPr>
          <a:xfrm flipH="1" rot="10800000">
            <a:off x="1519658" y="2893465"/>
            <a:ext cx="1307700" cy="694800"/>
          </a:xfrm>
          <a:prstGeom prst="straightConnector1">
            <a:avLst/>
          </a:prstGeom>
          <a:noFill/>
          <a:ln cap="flat" cmpd="sng" w="38100">
            <a:solidFill>
              <a:schemeClr val="dk1"/>
            </a:solidFill>
            <a:prstDash val="solid"/>
            <a:round/>
            <a:headEnd len="med" w="med" type="none"/>
            <a:tailEnd len="med" w="med" type="triangle"/>
          </a:ln>
        </p:spPr>
      </p:cxnSp>
      <p:pic>
        <p:nvPicPr>
          <p:cNvPr id="290" name="Google Shape;290;p37"/>
          <p:cNvPicPr preferRelativeResize="0"/>
          <p:nvPr/>
        </p:nvPicPr>
        <p:blipFill>
          <a:blip r:embed="rId4">
            <a:alphaModFix/>
          </a:blip>
          <a:stretch>
            <a:fillRect/>
          </a:stretch>
        </p:blipFill>
        <p:spPr>
          <a:xfrm>
            <a:off x="6675150" y="1068425"/>
            <a:ext cx="1924187" cy="3420800"/>
          </a:xfrm>
          <a:prstGeom prst="rect">
            <a:avLst/>
          </a:prstGeom>
          <a:noFill/>
          <a:ln>
            <a:noFill/>
          </a:ln>
          <a:effectLst>
            <a:outerShdw blurRad="228600" rotWithShape="0" algn="bl" dir="5400000" dist="19050">
              <a:srgbClr val="000000">
                <a:alpha val="50000"/>
              </a:srgbClr>
            </a:outerShdw>
          </a:effectLst>
        </p:spPr>
      </p:pic>
      <p:sp>
        <p:nvSpPr>
          <p:cNvPr id="291" name="Google Shape;291;p37"/>
          <p:cNvSpPr txBox="1"/>
          <p:nvPr/>
        </p:nvSpPr>
        <p:spPr>
          <a:xfrm>
            <a:off x="5450375" y="2146750"/>
            <a:ext cx="4968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100">
                <a:latin typeface="Source Sans Pro"/>
                <a:ea typeface="Source Sans Pro"/>
                <a:cs typeface="Source Sans Pro"/>
                <a:sym typeface="Source Sans Pro"/>
              </a:rPr>
              <a:t>≈</a:t>
            </a:r>
            <a:endParaRPr sz="5100">
              <a:latin typeface="Source Sans Pro"/>
              <a:ea typeface="Source Sans Pro"/>
              <a:cs typeface="Source Sans Pro"/>
              <a:sym typeface="Source Sans Pro"/>
            </a:endParaRPr>
          </a:p>
        </p:txBody>
      </p:sp>
      <p:sp>
        <p:nvSpPr>
          <p:cNvPr id="292" name="Google Shape;292;p37"/>
          <p:cNvSpPr/>
          <p:nvPr/>
        </p:nvSpPr>
        <p:spPr>
          <a:xfrm>
            <a:off x="229785" y="3990600"/>
            <a:ext cx="2297400" cy="18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8"/>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Application Use Cases</a:t>
            </a:r>
            <a:endParaRPr/>
          </a:p>
        </p:txBody>
      </p:sp>
      <p:sp>
        <p:nvSpPr>
          <p:cNvPr id="298" name="Google Shape;298;p38"/>
          <p:cNvSpPr txBox="1"/>
          <p:nvPr>
            <p:ph idx="1" type="body"/>
          </p:nvPr>
        </p:nvSpPr>
        <p:spPr>
          <a:xfrm>
            <a:off x="311700" y="1674150"/>
            <a:ext cx="3999900" cy="3047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chemeClr val="dk2"/>
              </a:buClr>
              <a:buSzPts val="1400"/>
              <a:buChar char="●"/>
            </a:pPr>
            <a:r>
              <a:rPr lang="en">
                <a:solidFill>
                  <a:schemeClr val="dk2"/>
                </a:solidFill>
              </a:rPr>
              <a:t>Finding and contacting people in the surrounding area even in the absence of cell signal.</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Keeping in contact with family members: checking where they are, setting a meeting point.</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Locating temporary shelter, internet access, food.</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Generating directions, tutorials, other important information.</a:t>
            </a:r>
            <a:endParaRPr>
              <a:solidFill>
                <a:schemeClr val="dk2"/>
              </a:solidFill>
            </a:endParaRPr>
          </a:p>
        </p:txBody>
      </p:sp>
      <p:sp>
        <p:nvSpPr>
          <p:cNvPr id="299" name="Google Shape;299;p38"/>
          <p:cNvSpPr txBox="1"/>
          <p:nvPr>
            <p:ph idx="2" type="body"/>
          </p:nvPr>
        </p:nvSpPr>
        <p:spPr>
          <a:xfrm>
            <a:off x="4832400" y="1673875"/>
            <a:ext cx="3999900" cy="3047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chemeClr val="dk2"/>
              </a:buClr>
              <a:buSzPts val="1400"/>
              <a:buChar char="●"/>
            </a:pPr>
            <a:r>
              <a:rPr lang="en">
                <a:solidFill>
                  <a:schemeClr val="dk2"/>
                </a:solidFill>
              </a:rPr>
              <a:t>Locate family members and nearby shelters where to look for them.</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See the status of a particular area or neighborhood.</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See the last known location of a family member to ensure that they are safe.</a:t>
            </a:r>
            <a:endParaRPr>
              <a:solidFill>
                <a:schemeClr val="dk2"/>
              </a:solidFill>
            </a:endParaRPr>
          </a:p>
        </p:txBody>
      </p:sp>
      <p:sp>
        <p:nvSpPr>
          <p:cNvPr id="300" name="Google Shape;300;p38"/>
          <p:cNvSpPr txBox="1"/>
          <p:nvPr>
            <p:ph idx="1" type="body"/>
          </p:nvPr>
        </p:nvSpPr>
        <p:spPr>
          <a:xfrm>
            <a:off x="311700" y="1145550"/>
            <a:ext cx="3999900" cy="52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2100">
                <a:solidFill>
                  <a:schemeClr val="dk2"/>
                </a:solidFill>
                <a:latin typeface="Raleway"/>
                <a:ea typeface="Raleway"/>
                <a:cs typeface="Raleway"/>
                <a:sym typeface="Raleway"/>
              </a:rPr>
              <a:t>Target Population</a:t>
            </a:r>
            <a:endParaRPr b="1" sz="2100">
              <a:solidFill>
                <a:schemeClr val="dk2"/>
              </a:solidFill>
              <a:latin typeface="Raleway"/>
              <a:ea typeface="Raleway"/>
              <a:cs typeface="Raleway"/>
              <a:sym typeface="Raleway"/>
            </a:endParaRPr>
          </a:p>
        </p:txBody>
      </p:sp>
      <p:sp>
        <p:nvSpPr>
          <p:cNvPr id="301" name="Google Shape;301;p38"/>
          <p:cNvSpPr txBox="1"/>
          <p:nvPr>
            <p:ph idx="1" type="body"/>
          </p:nvPr>
        </p:nvSpPr>
        <p:spPr>
          <a:xfrm>
            <a:off x="4832400" y="1145550"/>
            <a:ext cx="3999900" cy="52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2100">
                <a:solidFill>
                  <a:schemeClr val="dk2"/>
                </a:solidFill>
                <a:latin typeface="Raleway"/>
                <a:ea typeface="Raleway"/>
                <a:cs typeface="Raleway"/>
                <a:sym typeface="Raleway"/>
              </a:rPr>
              <a:t>Mainstreamer</a:t>
            </a:r>
            <a:endParaRPr b="1" sz="2100">
              <a:solidFill>
                <a:schemeClr val="dk2"/>
              </a:solidFill>
              <a:latin typeface="Raleway"/>
              <a:ea typeface="Raleway"/>
              <a:cs typeface="Raleway"/>
              <a:sym typeface="Raleway"/>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9"/>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a:t>
            </a:r>
            <a:endParaRPr/>
          </a:p>
        </p:txBody>
      </p:sp>
      <p:sp>
        <p:nvSpPr>
          <p:cNvPr id="307" name="Google Shape;307;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20 </a:t>
            </a:r>
            <a:r>
              <a:rPr lang="en" sz="1100" u="sng">
                <a:solidFill>
                  <a:srgbClr val="1155CC"/>
                </a:solidFill>
                <a:latin typeface="Times New Roman"/>
                <a:ea typeface="Times New Roman"/>
                <a:cs typeface="Times New Roman"/>
                <a:sym typeface="Times New Roman"/>
                <a:hlinkClick r:id="rId3">
                  <a:extLst>
                    <a:ext uri="{A12FA001-AC4F-418D-AE19-62706E023703}">
                      <ahyp:hlinkClr val="tx"/>
                    </a:ext>
                  </a:extLst>
                </a:hlinkClick>
              </a:rPr>
              <a:t>Our Stories Beyond the</a:t>
            </a:r>
            <a:r>
              <a:rPr lang="en" sz="1100">
                <a:solidFill>
                  <a:schemeClr val="dk2"/>
                </a:solidFill>
                <a:uFill>
                  <a:noFill/>
                </a:uFill>
                <a:latin typeface="Times New Roman"/>
                <a:ea typeface="Times New Roman"/>
                <a:cs typeface="Times New Roman"/>
                <a:sym typeface="Times New Roman"/>
                <a:hlinkClick r:id="rId4">
                  <a:extLst>
                    <a:ext uri="{A12FA001-AC4F-418D-AE19-62706E023703}">
                      <ahyp:hlinkClr val="tx"/>
                    </a:ext>
                  </a:extLst>
                </a:hlinkClick>
              </a:rPr>
              <a:t> </a:t>
            </a:r>
            <a:r>
              <a:rPr lang="en" sz="1100" u="sng">
                <a:solidFill>
                  <a:srgbClr val="1155CC"/>
                </a:solidFill>
                <a:latin typeface="Times New Roman"/>
                <a:ea typeface="Times New Roman"/>
                <a:cs typeface="Times New Roman"/>
                <a:sym typeface="Times New Roman"/>
                <a:hlinkClick r:id="rId5">
                  <a:extLst>
                    <a:ext uri="{A12FA001-AC4F-418D-AE19-62706E023703}">
                      <ahyp:hlinkClr val="tx"/>
                    </a:ext>
                  </a:extLst>
                </a:hlinkClick>
              </a:rPr>
              <a:t>Disaster</a:t>
            </a:r>
            <a:endParaRPr/>
          </a:p>
          <a:p>
            <a:pPr indent="0" lvl="0" marL="0" rtl="0" algn="l">
              <a:spcBef>
                <a:spcPts val="0"/>
              </a:spcBef>
              <a:spcAft>
                <a:spcPts val="0"/>
              </a:spcAft>
              <a:buNone/>
            </a:pPr>
            <a:r>
              <a:rPr lang="en"/>
              <a:t>9 </a:t>
            </a:r>
            <a:r>
              <a:rPr lang="en" sz="1100" u="sng">
                <a:solidFill>
                  <a:srgbClr val="1155CC"/>
                </a:solidFill>
                <a:latin typeface="Times New Roman"/>
                <a:ea typeface="Times New Roman"/>
                <a:cs typeface="Times New Roman"/>
                <a:sym typeface="Times New Roman"/>
                <a:hlinkClick r:id="rId6">
                  <a:extLst>
                    <a:ext uri="{A12FA001-AC4F-418D-AE19-62706E023703}">
                      <ahyp:hlinkClr val="tx"/>
                    </a:ext>
                  </a:extLst>
                </a:hlinkClick>
              </a:rPr>
              <a:t>'Katrina brain': The invisible long-term toll of megastorms</a:t>
            </a:r>
            <a:endParaRPr/>
          </a:p>
          <a:p>
            <a:pPr indent="0" lvl="0" marL="0" rtl="0" algn="l">
              <a:spcBef>
                <a:spcPts val="0"/>
              </a:spcBef>
              <a:spcAft>
                <a:spcPts val="0"/>
              </a:spcAft>
              <a:buNone/>
            </a:pPr>
            <a:r>
              <a:rPr lang="en"/>
              <a:t>26 </a:t>
            </a:r>
            <a:r>
              <a:rPr lang="en" sz="1100" u="sng">
                <a:solidFill>
                  <a:srgbClr val="1155CC"/>
                </a:solidFill>
                <a:latin typeface="Times New Roman"/>
                <a:ea typeface="Times New Roman"/>
                <a:cs typeface="Times New Roman"/>
                <a:sym typeface="Times New Roman"/>
                <a:hlinkClick r:id="rId7">
                  <a:extLst>
                    <a:ext uri="{A12FA001-AC4F-418D-AE19-62706E023703}">
                      <ahyp:hlinkClr val="tx"/>
                    </a:ext>
                  </a:extLst>
                </a:hlinkClick>
              </a:rPr>
              <a:t>Concussions: Alex's Story</a:t>
            </a:r>
            <a:endParaRPr/>
          </a:p>
          <a:p>
            <a:pPr indent="0" lvl="0" marL="0" rtl="0" algn="l">
              <a:spcBef>
                <a:spcPts val="0"/>
              </a:spcBef>
              <a:spcAft>
                <a:spcPts val="0"/>
              </a:spcAft>
              <a:buNone/>
            </a:pPr>
            <a:r>
              <a:rPr lang="en"/>
              <a:t>29 </a:t>
            </a:r>
            <a:r>
              <a:rPr lang="en" sz="1100" u="sng">
                <a:solidFill>
                  <a:srgbClr val="1155CC"/>
                </a:solidFill>
                <a:latin typeface="Times New Roman"/>
                <a:ea typeface="Times New Roman"/>
                <a:cs typeface="Times New Roman"/>
                <a:sym typeface="Times New Roman"/>
                <a:hlinkClick r:id="rId8">
                  <a:extLst>
                    <a:ext uri="{A12FA001-AC4F-418D-AE19-62706E023703}">
                      <ahyp:hlinkClr val="tx"/>
                    </a:ext>
                  </a:extLst>
                </a:hlinkClick>
              </a:rPr>
              <a:t>Disaster and its impact on mental health: A narrative review</a:t>
            </a:r>
            <a:endParaRPr/>
          </a:p>
          <a:p>
            <a:pPr indent="0" lvl="0" marL="0" rtl="0" algn="l">
              <a:spcBef>
                <a:spcPts val="0"/>
              </a:spcBef>
              <a:spcAft>
                <a:spcPts val="0"/>
              </a:spcAft>
              <a:buClr>
                <a:schemeClr val="dk2"/>
              </a:buClr>
              <a:buSzPts val="1100"/>
              <a:buFont typeface="Arial"/>
              <a:buNone/>
            </a:pPr>
            <a:r>
              <a:rPr lang="en"/>
              <a:t>27 </a:t>
            </a:r>
            <a:r>
              <a:rPr lang="en" sz="1100" u="sng">
                <a:solidFill>
                  <a:srgbClr val="1155CC"/>
                </a:solidFill>
                <a:latin typeface="Times New Roman"/>
                <a:ea typeface="Times New Roman"/>
                <a:cs typeface="Times New Roman"/>
                <a:sym typeface="Times New Roman"/>
                <a:hlinkClick r:id="rId9">
                  <a:extLst>
                    <a:ext uri="{A12FA001-AC4F-418D-AE19-62706E023703}">
                      <ahyp:hlinkClr val="tx"/>
                    </a:ext>
                  </a:extLst>
                </a:hlinkClick>
              </a:rPr>
              <a:t>Reddit comment thread on concussions #1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these facets? - Memory and Attention</a:t>
            </a:r>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Research suggests that many survivors of natural disaster may experience some form of cognitive impairment, especially short term</a:t>
            </a:r>
            <a:r>
              <a:rPr lang="en">
                <a:solidFill>
                  <a:srgbClr val="000000"/>
                </a:solidFill>
              </a:rPr>
              <a:t>. </a:t>
            </a:r>
            <a:endParaRPr>
              <a:solidFill>
                <a:srgbClr val="000000"/>
              </a:solidFill>
            </a:endParaRPr>
          </a:p>
          <a:p>
            <a:pPr indent="0" lvl="0" marL="0" rtl="0" algn="l">
              <a:spcBef>
                <a:spcPts val="1200"/>
              </a:spcBef>
              <a:spcAft>
                <a:spcPts val="0"/>
              </a:spcAft>
              <a:buNone/>
            </a:pPr>
            <a:r>
              <a:t/>
            </a:r>
            <a:endParaRPr i="1">
              <a:solidFill>
                <a:srgbClr val="000000"/>
              </a:solidFill>
            </a:endParaRPr>
          </a:p>
          <a:p>
            <a:pPr indent="-342900" lvl="0" marL="457200" rtl="0" algn="l">
              <a:spcBef>
                <a:spcPts val="1200"/>
              </a:spcBef>
              <a:spcAft>
                <a:spcPts val="0"/>
              </a:spcAft>
              <a:buClr>
                <a:srgbClr val="000000"/>
              </a:buClr>
              <a:buSzPts val="1800"/>
              <a:buChar char="●"/>
            </a:pPr>
            <a:r>
              <a:rPr i="1" lang="en">
                <a:solidFill>
                  <a:srgbClr val="000000"/>
                </a:solidFill>
              </a:rPr>
              <a:t>Anxiety (common during a natural disaster) can also worsen certain aspects of cognition, which include memory.</a:t>
            </a:r>
            <a:endParaRPr i="1">
              <a:solidFill>
                <a:srgbClr val="000000"/>
              </a:solidFill>
            </a:endParaRPr>
          </a:p>
          <a:p>
            <a:pPr indent="0" lvl="0" marL="0" rtl="0" algn="l">
              <a:spcBef>
                <a:spcPts val="1200"/>
              </a:spcBef>
              <a:spcAft>
                <a:spcPts val="1200"/>
              </a:spcAft>
              <a:buNone/>
            </a:pPr>
            <a:r>
              <a:t/>
            </a:r>
            <a:endParaRPr i="1">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these facets? - Mental State</a:t>
            </a:r>
            <a:endParaRPr/>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lnSpc>
                <a:spcPct val="200000"/>
              </a:lnSpc>
              <a:spcBef>
                <a:spcPts val="0"/>
              </a:spcBef>
              <a:spcAft>
                <a:spcPts val="0"/>
              </a:spcAft>
              <a:buClr>
                <a:srgbClr val="000000"/>
              </a:buClr>
              <a:buSzPts val="1700"/>
              <a:buChar char="●"/>
            </a:pPr>
            <a:r>
              <a:rPr lang="en" sz="1700">
                <a:solidFill>
                  <a:srgbClr val="000000"/>
                </a:solidFill>
              </a:rPr>
              <a:t>As mentioned earlier, </a:t>
            </a:r>
            <a:r>
              <a:rPr lang="en" sz="1700">
                <a:solidFill>
                  <a:srgbClr val="000000"/>
                </a:solidFill>
              </a:rPr>
              <a:t>survivors</a:t>
            </a:r>
            <a:r>
              <a:rPr lang="en" sz="1700">
                <a:solidFill>
                  <a:srgbClr val="000000"/>
                </a:solidFill>
              </a:rPr>
              <a:t> are fearful, worried about themselves and their family.</a:t>
            </a:r>
            <a:endParaRPr sz="1700">
              <a:solidFill>
                <a:srgbClr val="000000"/>
              </a:solidFill>
            </a:endParaRPr>
          </a:p>
          <a:p>
            <a:pPr indent="-336550" lvl="0" marL="457200" rtl="0" algn="l">
              <a:lnSpc>
                <a:spcPct val="200000"/>
              </a:lnSpc>
              <a:spcBef>
                <a:spcPts val="0"/>
              </a:spcBef>
              <a:spcAft>
                <a:spcPts val="0"/>
              </a:spcAft>
              <a:buClr>
                <a:srgbClr val="000000"/>
              </a:buClr>
              <a:buSzPts val="1700"/>
              <a:buChar char="●"/>
            </a:pPr>
            <a:r>
              <a:rPr lang="en" sz="1700">
                <a:solidFill>
                  <a:srgbClr val="000000"/>
                </a:solidFill>
              </a:rPr>
              <a:t>Studies confirm that survivors are in shock, and some experience symptom of PTSD.</a:t>
            </a:r>
            <a:endParaRPr sz="17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these facets? - Physical State</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Clr>
                <a:srgbClr val="000000"/>
              </a:buClr>
              <a:buSzPts val="1800"/>
              <a:buChar char="●"/>
            </a:pPr>
            <a:r>
              <a:rPr lang="en">
                <a:solidFill>
                  <a:srgbClr val="000000"/>
                </a:solidFill>
              </a:rPr>
              <a:t>Hunger</a:t>
            </a:r>
            <a:endParaRPr>
              <a:solidFill>
                <a:srgbClr val="000000"/>
              </a:solidFill>
            </a:endParaRPr>
          </a:p>
          <a:p>
            <a:pPr indent="-342900" lvl="0" marL="457200" rtl="0" algn="l">
              <a:lnSpc>
                <a:spcPct val="200000"/>
              </a:lnSpc>
              <a:spcBef>
                <a:spcPts val="0"/>
              </a:spcBef>
              <a:spcAft>
                <a:spcPts val="0"/>
              </a:spcAft>
              <a:buClr>
                <a:srgbClr val="000000"/>
              </a:buClr>
              <a:buSzPts val="1800"/>
              <a:buChar char="●"/>
            </a:pPr>
            <a:r>
              <a:rPr lang="en">
                <a:solidFill>
                  <a:srgbClr val="000000"/>
                </a:solidFill>
              </a:rPr>
              <a:t>Injurie</a:t>
            </a:r>
            <a:r>
              <a:rPr lang="en">
                <a:solidFill>
                  <a:srgbClr val="000000"/>
                </a:solidFill>
              </a:rPr>
              <a:t>s</a:t>
            </a:r>
            <a:endParaRPr>
              <a:solidFill>
                <a:srgbClr val="000000"/>
              </a:solidFill>
            </a:endParaRPr>
          </a:p>
          <a:p>
            <a:pPr indent="-342900" lvl="0" marL="457200" rtl="0" algn="l">
              <a:lnSpc>
                <a:spcPct val="200000"/>
              </a:lnSpc>
              <a:spcBef>
                <a:spcPts val="0"/>
              </a:spcBef>
              <a:spcAft>
                <a:spcPts val="0"/>
              </a:spcAft>
              <a:buClr>
                <a:srgbClr val="000000"/>
              </a:buClr>
              <a:buSzPts val="1800"/>
              <a:buChar char="●"/>
            </a:pPr>
            <a:r>
              <a:rPr lang="en">
                <a:solidFill>
                  <a:srgbClr val="000000"/>
                </a:solidFill>
              </a:rPr>
              <a:t>Who didn’t evacuate?</a:t>
            </a:r>
            <a:endParaRPr>
              <a:solidFill>
                <a:srgbClr val="000000"/>
              </a:solidFill>
            </a:endParaRPr>
          </a:p>
          <a:p>
            <a:pPr indent="0" lvl="0" marL="0" rtl="0" algn="l">
              <a:lnSpc>
                <a:spcPct val="200000"/>
              </a:lnSpc>
              <a:spcBef>
                <a:spcPts val="1200"/>
              </a:spcBef>
              <a:spcAft>
                <a:spcPts val="1200"/>
              </a:spcAft>
              <a:buNone/>
            </a:pPr>
            <a:r>
              <a:t/>
            </a:r>
            <a:endParaRPr>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these facets? - </a:t>
            </a:r>
            <a:r>
              <a:rPr lang="en"/>
              <a:t>Community and Network</a:t>
            </a:r>
            <a:endParaRPr/>
          </a:p>
        </p:txBody>
      </p:sp>
      <p:sp>
        <p:nvSpPr>
          <p:cNvPr id="90" name="Google Shape;90;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marR="0" rtl="0" algn="l">
              <a:lnSpc>
                <a:spcPct val="200000"/>
              </a:lnSpc>
              <a:spcBef>
                <a:spcPts val="0"/>
              </a:spcBef>
              <a:spcAft>
                <a:spcPts val="0"/>
              </a:spcAft>
              <a:buClr>
                <a:srgbClr val="000000"/>
              </a:buClr>
              <a:buSzPts val="1800"/>
              <a:buChar char="●"/>
            </a:pPr>
            <a:r>
              <a:rPr lang="en">
                <a:solidFill>
                  <a:srgbClr val="000000"/>
                </a:solidFill>
              </a:rPr>
              <a:t>Family was a central theme in many interviews with survivors</a:t>
            </a:r>
            <a:endParaRPr>
              <a:solidFill>
                <a:srgbClr val="000000"/>
              </a:solidFill>
            </a:endParaRPr>
          </a:p>
          <a:p>
            <a:pPr indent="-342900" lvl="0" marL="457200" marR="0" rtl="0" algn="l">
              <a:lnSpc>
                <a:spcPct val="200000"/>
              </a:lnSpc>
              <a:spcBef>
                <a:spcPts val="0"/>
              </a:spcBef>
              <a:spcAft>
                <a:spcPts val="0"/>
              </a:spcAft>
              <a:buClr>
                <a:srgbClr val="000000"/>
              </a:buClr>
              <a:buSzPts val="1800"/>
              <a:buChar char="●"/>
            </a:pPr>
            <a:r>
              <a:rPr lang="en">
                <a:solidFill>
                  <a:srgbClr val="000000"/>
                </a:solidFill>
              </a:rPr>
              <a:t>Survivor </a:t>
            </a:r>
            <a:r>
              <a:rPr lang="en">
                <a:solidFill>
                  <a:srgbClr val="000000"/>
                </a:solidFill>
              </a:rPr>
              <a:t>outcomes</a:t>
            </a:r>
            <a:r>
              <a:rPr lang="en">
                <a:solidFill>
                  <a:srgbClr val="000000"/>
                </a:solidFill>
              </a:rPr>
              <a:t> </a:t>
            </a:r>
            <a:r>
              <a:rPr lang="en">
                <a:solidFill>
                  <a:srgbClr val="000000"/>
                </a:solidFill>
              </a:rPr>
              <a:t>depended </a:t>
            </a:r>
            <a:r>
              <a:rPr lang="en">
                <a:solidFill>
                  <a:srgbClr val="000000"/>
                </a:solidFill>
              </a:rPr>
              <a:t>on access to community and support.</a:t>
            </a:r>
            <a:endParaRPr>
              <a:solidFill>
                <a:srgbClr val="000000"/>
              </a:solidFill>
            </a:endParaRPr>
          </a:p>
          <a:p>
            <a:pPr indent="-342900" lvl="0" marL="457200" marR="0" rtl="0" algn="l">
              <a:lnSpc>
                <a:spcPct val="200000"/>
              </a:lnSpc>
              <a:spcBef>
                <a:spcPts val="0"/>
              </a:spcBef>
              <a:spcAft>
                <a:spcPts val="0"/>
              </a:spcAft>
              <a:buClr>
                <a:srgbClr val="000000"/>
              </a:buClr>
              <a:buSzPts val="1800"/>
              <a:buChar char="●"/>
            </a:pPr>
            <a:r>
              <a:rPr lang="en">
                <a:solidFill>
                  <a:srgbClr val="000000"/>
                </a:solidFill>
              </a:rPr>
              <a:t>Groups least capable of evacuating also tend to have weakest support.</a:t>
            </a:r>
            <a:endParaRPr>
              <a:solidFill>
                <a:srgbClr val="000000"/>
              </a:solidFill>
            </a:endParaRPr>
          </a:p>
          <a:p>
            <a:pPr indent="0" lvl="0" marL="0" rtl="0" algn="l">
              <a:lnSpc>
                <a:spcPct val="200000"/>
              </a:lnSpc>
              <a:spcBef>
                <a:spcPts val="1200"/>
              </a:spcBef>
              <a:spcAft>
                <a:spcPts val="1200"/>
              </a:spcAft>
              <a:buNone/>
            </a:pPr>
            <a:r>
              <a:t/>
            </a:r>
            <a:endParaRPr>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these facets? - Access to Utilities</a:t>
            </a:r>
            <a:endParaRPr/>
          </a:p>
        </p:txBody>
      </p:sp>
      <p:sp>
        <p:nvSpPr>
          <p:cNvPr id="96" name="Google Shape;96;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Clr>
                <a:srgbClr val="000000"/>
              </a:buClr>
              <a:buSzPts val="1800"/>
              <a:buChar char="●"/>
            </a:pPr>
            <a:r>
              <a:rPr lang="en">
                <a:solidFill>
                  <a:srgbClr val="000000"/>
                </a:solidFill>
              </a:rPr>
              <a:t>There’s no power!</a:t>
            </a:r>
            <a:endParaRPr>
              <a:solidFill>
                <a:srgbClr val="000000"/>
              </a:solidFill>
            </a:endParaRPr>
          </a:p>
          <a:p>
            <a:pPr indent="-342900" lvl="0" marL="457200" rtl="0" algn="l">
              <a:lnSpc>
                <a:spcPct val="200000"/>
              </a:lnSpc>
              <a:spcBef>
                <a:spcPts val="0"/>
              </a:spcBef>
              <a:spcAft>
                <a:spcPts val="0"/>
              </a:spcAft>
              <a:buClr>
                <a:srgbClr val="000000"/>
              </a:buClr>
              <a:buSzPts val="1800"/>
              <a:buChar char="●"/>
            </a:pPr>
            <a:r>
              <a:rPr lang="en">
                <a:solidFill>
                  <a:srgbClr val="000000"/>
                </a:solidFill>
              </a:rPr>
              <a:t>There’s no internet!</a:t>
            </a:r>
            <a:endParaRPr>
              <a:solidFill>
                <a:srgbClr val="000000"/>
              </a:solidFill>
            </a:endParaRPr>
          </a:p>
          <a:p>
            <a:pPr indent="-342900" lvl="0" marL="457200" rtl="0" algn="l">
              <a:lnSpc>
                <a:spcPct val="200000"/>
              </a:lnSpc>
              <a:spcBef>
                <a:spcPts val="0"/>
              </a:spcBef>
              <a:spcAft>
                <a:spcPts val="0"/>
              </a:spcAft>
              <a:buClr>
                <a:srgbClr val="000000"/>
              </a:buClr>
              <a:buSzPts val="1800"/>
              <a:buChar char="●"/>
            </a:pPr>
            <a:r>
              <a:rPr lang="en">
                <a:solidFill>
                  <a:srgbClr val="000000"/>
                </a:solidFill>
              </a:rPr>
              <a:t>There’s no cell service!</a:t>
            </a:r>
            <a:endParaRPr>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Mainstreamer: James</a:t>
            </a:r>
            <a:endParaRPr/>
          </a:p>
        </p:txBody>
      </p:sp>
      <p:sp>
        <p:nvSpPr>
          <p:cNvPr id="102" name="Google Shape;102;p20"/>
          <p:cNvSpPr txBox="1"/>
          <p:nvPr>
            <p:ph idx="1" type="body"/>
          </p:nvPr>
        </p:nvSpPr>
        <p:spPr>
          <a:xfrm>
            <a:off x="2751550" y="1152475"/>
            <a:ext cx="6080700" cy="366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2"/>
                </a:solidFill>
              </a:rPr>
              <a:t>Our facets:</a:t>
            </a:r>
            <a:endParaRPr>
              <a:solidFill>
                <a:schemeClr val="dk2"/>
              </a:solidFill>
            </a:endParaRPr>
          </a:p>
          <a:p>
            <a:pPr indent="-342900" lvl="0" marL="457200" rtl="0" algn="l">
              <a:spcBef>
                <a:spcPts val="1200"/>
              </a:spcBef>
              <a:spcAft>
                <a:spcPts val="0"/>
              </a:spcAft>
              <a:buClr>
                <a:schemeClr val="dk2"/>
              </a:buClr>
              <a:buSzPts val="1800"/>
              <a:buChar char="●"/>
            </a:pPr>
            <a:r>
              <a:rPr lang="en">
                <a:solidFill>
                  <a:schemeClr val="dk2"/>
                </a:solidFill>
              </a:rPr>
              <a:t>Memory and Attention</a:t>
            </a:r>
            <a:endParaRPr>
              <a:solidFill>
                <a:schemeClr val="dk2"/>
              </a:solidFill>
            </a:endParaRPr>
          </a:p>
          <a:p>
            <a:pPr indent="-342900" lvl="0" marL="457200" rtl="0" algn="l">
              <a:spcBef>
                <a:spcPts val="0"/>
              </a:spcBef>
              <a:spcAft>
                <a:spcPts val="0"/>
              </a:spcAft>
              <a:buClr>
                <a:schemeClr val="dk2"/>
              </a:buClr>
              <a:buSzPts val="1800"/>
              <a:buChar char="●"/>
            </a:pPr>
            <a:r>
              <a:rPr lang="en">
                <a:solidFill>
                  <a:schemeClr val="dk2"/>
                </a:solidFill>
              </a:rPr>
              <a:t>Mental State</a:t>
            </a:r>
            <a:endParaRPr>
              <a:solidFill>
                <a:schemeClr val="dk2"/>
              </a:solidFill>
            </a:endParaRPr>
          </a:p>
          <a:p>
            <a:pPr indent="-342900" lvl="0" marL="457200" rtl="0" algn="l">
              <a:spcBef>
                <a:spcPts val="0"/>
              </a:spcBef>
              <a:spcAft>
                <a:spcPts val="0"/>
              </a:spcAft>
              <a:buClr>
                <a:schemeClr val="dk2"/>
              </a:buClr>
              <a:buSzPts val="1800"/>
              <a:buChar char="●"/>
            </a:pPr>
            <a:r>
              <a:rPr lang="en">
                <a:solidFill>
                  <a:schemeClr val="dk2"/>
                </a:solidFill>
              </a:rPr>
              <a:t>Physical State</a:t>
            </a:r>
            <a:endParaRPr>
              <a:solidFill>
                <a:schemeClr val="dk2"/>
              </a:solidFill>
            </a:endParaRPr>
          </a:p>
          <a:p>
            <a:pPr indent="-342900" lvl="0" marL="457200" rtl="0" algn="l">
              <a:spcBef>
                <a:spcPts val="0"/>
              </a:spcBef>
              <a:spcAft>
                <a:spcPts val="0"/>
              </a:spcAft>
              <a:buClr>
                <a:schemeClr val="dk2"/>
              </a:buClr>
              <a:buSzPts val="1800"/>
              <a:buChar char="●"/>
            </a:pPr>
            <a:r>
              <a:rPr lang="en">
                <a:solidFill>
                  <a:schemeClr val="dk2"/>
                </a:solidFill>
              </a:rPr>
              <a:t>Community and Network</a:t>
            </a:r>
            <a:endParaRPr>
              <a:solidFill>
                <a:schemeClr val="dk2"/>
              </a:solidFill>
            </a:endParaRPr>
          </a:p>
          <a:p>
            <a:pPr indent="-342900" lvl="0" marL="457200" rtl="0" algn="l">
              <a:spcBef>
                <a:spcPts val="0"/>
              </a:spcBef>
              <a:spcAft>
                <a:spcPts val="0"/>
              </a:spcAft>
              <a:buClr>
                <a:schemeClr val="dk2"/>
              </a:buClr>
              <a:buSzPts val="1800"/>
              <a:buChar char="●"/>
            </a:pPr>
            <a:r>
              <a:rPr lang="en">
                <a:solidFill>
                  <a:schemeClr val="dk2"/>
                </a:solidFill>
              </a:rPr>
              <a:t>Access to Utilities</a:t>
            </a:r>
            <a:endParaRPr>
              <a:solidFill>
                <a:schemeClr val="dk2"/>
              </a:solidFill>
            </a:endParaRPr>
          </a:p>
        </p:txBody>
      </p:sp>
      <p:pic>
        <p:nvPicPr>
          <p:cNvPr id="103" name="Google Shape;103;p20"/>
          <p:cNvPicPr preferRelativeResize="0"/>
          <p:nvPr/>
        </p:nvPicPr>
        <p:blipFill>
          <a:blip r:embed="rId3">
            <a:alphaModFix/>
          </a:blip>
          <a:stretch>
            <a:fillRect/>
          </a:stretch>
        </p:blipFill>
        <p:spPr>
          <a:xfrm>
            <a:off x="564075" y="1454750"/>
            <a:ext cx="1943100" cy="2809875"/>
          </a:xfrm>
          <a:prstGeom prst="rect">
            <a:avLst/>
          </a:prstGeom>
          <a:noFill/>
          <a:ln>
            <a:noFill/>
          </a:ln>
        </p:spPr>
      </p:pic>
      <p:pic>
        <p:nvPicPr>
          <p:cNvPr id="104" name="Google Shape;104;p20"/>
          <p:cNvPicPr preferRelativeResize="0"/>
          <p:nvPr/>
        </p:nvPicPr>
        <p:blipFill>
          <a:blip r:embed="rId4">
            <a:alphaModFix/>
          </a:blip>
          <a:stretch>
            <a:fillRect/>
          </a:stretch>
        </p:blipFill>
        <p:spPr>
          <a:xfrm>
            <a:off x="400013" y="1370428"/>
            <a:ext cx="2351526" cy="289418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485875" y="1714500"/>
            <a:ext cx="8183700" cy="78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Communication and Resources</a:t>
            </a:r>
            <a:br>
              <a:rPr lang="en"/>
            </a:br>
            <a:r>
              <a:rPr lang="en"/>
              <a:t>During and After Natural Disasters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